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Default ContentType="image/jpeg" Extension="jpeg"/>
  <Override ContentType="application/vnd.openxmlformats-officedocument.custom-properties+xml" PartName="/docProps/custom.xml"/>
</Types>
</file>

<file path=_rels/.rels><?xml version="1.0" encoding="UTF-8" standalone="yes" ?><Relationships xmlns="http://schemas.openxmlformats.org/package/2006/relationships"><Relationship Id="rId1" Target="ppt/presentation.xml" Type="http://schemas.openxmlformats.org/officeDocument/2006/relationships/officeDocument"/><Relationship Id="rId2"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embeddedFontLst>
    <p:embeddedFont>
      <p:font typeface="Cormorant Garamond SemiBold"/>
      <p:regular r:id="rId58"/>
      <p:bold r:id="rId59"/>
      <p:italic r:id="rId60"/>
      <p:boldItalic r:id="rId61"/>
    </p:embeddedFont>
    <p:embeddedFont>
      <p:font typeface="Cormorant Garamond"/>
      <p:regular r:id="rId62"/>
      <p:bold r:id="rId63"/>
      <p:italic r:id="rId64"/>
      <p:boldItalic r:id="rId65"/>
    </p:embeddedFont>
    <p:embeddedFont>
      <p:font typeface="Montserrat SemiBold"/>
      <p:regular r:id="rId66"/>
      <p:bold r:id="rId67"/>
      <p:italic r:id="rId68"/>
      <p:boldItalic r:id="rId69"/>
    </p:embeddedFont>
    <p:embeddedFont>
      <p:font typeface="Roboto"/>
      <p:regular r:id="rId70"/>
      <p:bold r:id="rId71"/>
      <p:italic r:id="rId72"/>
      <p:boldItalic r:id="rId73"/>
    </p:embeddedFont>
    <p:embeddedFont>
      <p:font typeface="Montserrat"/>
      <p:regular r:id="rId74"/>
      <p:bold r:id="rId75"/>
      <p:italic r:id="rId76"/>
      <p:boldItalic r:id="rId77"/>
    </p:embeddedFont>
    <p:embeddedFont>
      <p:font typeface="Montserrat Medium"/>
      <p:regular r:id="rId78"/>
      <p:bold r:id="rId79"/>
      <p:italic r:id="rId80"/>
      <p:boldItalic r:id="rId81"/>
    </p:embeddedFont>
    <p:embeddedFont>
      <p:font typeface="Open Sans SemiBold"/>
      <p:regular r:id="rId82"/>
      <p:bold r:id="rId83"/>
      <p:italic r:id="rId84"/>
      <p:boldItalic r:id="rId85"/>
    </p:embeddedFont>
    <p:embeddedFont>
      <p:font typeface="Josefin Sans Thin"/>
      <p:regular r:id="rId86"/>
      <p:bold r:id="rId87"/>
      <p:italic r:id="rId88"/>
      <p:boldItalic r:id="rId89"/>
    </p:embeddedFont>
    <p:embeddedFont>
      <p:font typeface="Open Sans Light"/>
      <p:regular r:id="rId90"/>
      <p:bold r:id="rId91"/>
      <p:italic r:id="rId92"/>
      <p:boldItalic r:id="rId93"/>
    </p:embeddedFont>
    <p:embeddedFont>
      <p:font typeface="Open Sans"/>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98" roundtripDataSignature="AMtx7mgKsEe10j1ERsqVoKC271u1fWkG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0C7B88-A161-4FD0-BAFE-D99A76F66859}">
  <a:tblStyle styleId="{290C7B88-A161-4FD0-BAFE-D99A76F6685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3796750-04C2-4013-AC35-CF05E2CB9B1D}"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OpenSans-bold.fntdata"/><Relationship Id="rId94" Type="http://schemas.openxmlformats.org/officeDocument/2006/relationships/font" Target="fonts/OpenSans-regular.fntdata"/><Relationship Id="rId97" Type="http://schemas.openxmlformats.org/officeDocument/2006/relationships/font" Target="fonts/OpenSans-boldItalic.fntdata"/><Relationship Id="rId96" Type="http://schemas.openxmlformats.org/officeDocument/2006/relationships/font" Target="fonts/OpenSans-italic.fntdata"/><Relationship Id="rId11" Type="http://schemas.openxmlformats.org/officeDocument/2006/relationships/slide" Target="slides/slide5.xml"/><Relationship Id="rId10" Type="http://schemas.openxmlformats.org/officeDocument/2006/relationships/slide" Target="slides/slide4.xml"/><Relationship Id="rId98"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OpenSansLight-bold.fntdata"/><Relationship Id="rId90" Type="http://schemas.openxmlformats.org/officeDocument/2006/relationships/font" Target="fonts/OpenSansLight-regular.fntdata"/><Relationship Id="rId93" Type="http://schemas.openxmlformats.org/officeDocument/2006/relationships/font" Target="fonts/OpenSansLight-boldItalic.fntdata"/><Relationship Id="rId92" Type="http://schemas.openxmlformats.org/officeDocument/2006/relationships/font" Target="fonts/OpenSansLight-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OpenSansSemiBold-italic.fntdata"/><Relationship Id="rId83" Type="http://schemas.openxmlformats.org/officeDocument/2006/relationships/font" Target="fonts/OpenSansSemiBold-bold.fntdata"/><Relationship Id="rId86" Type="http://schemas.openxmlformats.org/officeDocument/2006/relationships/font" Target="fonts/JosefinSansThin-regular.fntdata"/><Relationship Id="rId85" Type="http://schemas.openxmlformats.org/officeDocument/2006/relationships/font" Target="fonts/OpenSansSemiBold-boldItalic.fntdata"/><Relationship Id="rId88" Type="http://schemas.openxmlformats.org/officeDocument/2006/relationships/font" Target="fonts/JosefinSansThin-italic.fntdata"/><Relationship Id="rId87" Type="http://schemas.openxmlformats.org/officeDocument/2006/relationships/font" Target="fonts/JosefinSansThin-bold.fntdata"/><Relationship Id="rId89" Type="http://schemas.openxmlformats.org/officeDocument/2006/relationships/font" Target="fonts/JosefinSansThin-boldItalic.fntdata"/><Relationship Id="rId80" Type="http://schemas.openxmlformats.org/officeDocument/2006/relationships/font" Target="fonts/MontserratMedium-italic.fntdata"/><Relationship Id="rId82" Type="http://schemas.openxmlformats.org/officeDocument/2006/relationships/font" Target="fonts/OpenSansSemiBold-regular.fntdata"/><Relationship Id="rId81" Type="http://schemas.openxmlformats.org/officeDocument/2006/relationships/font" Target="fonts/Montserrat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boldItalic.fntdata"/><Relationship Id="rId72" Type="http://schemas.openxmlformats.org/officeDocument/2006/relationships/font" Target="fonts/Roboto-italic.fntdata"/><Relationship Id="rId75" Type="http://schemas.openxmlformats.org/officeDocument/2006/relationships/font" Target="fonts/Montserrat-bold.fntdata"/><Relationship Id="rId74" Type="http://schemas.openxmlformats.org/officeDocument/2006/relationships/font" Target="fonts/Montserrat-regular.fntdata"/><Relationship Id="rId77" Type="http://schemas.openxmlformats.org/officeDocument/2006/relationships/font" Target="fonts/Montserrat-boldItalic.fntdata"/><Relationship Id="rId76" Type="http://schemas.openxmlformats.org/officeDocument/2006/relationships/font" Target="fonts/Montserrat-italic.fntdata"/><Relationship Id="rId79" Type="http://schemas.openxmlformats.org/officeDocument/2006/relationships/font" Target="fonts/MontserratMedium-bold.fntdata"/><Relationship Id="rId78" Type="http://schemas.openxmlformats.org/officeDocument/2006/relationships/font" Target="fonts/MontserratMedium-regular.fntdata"/><Relationship Id="rId71" Type="http://schemas.openxmlformats.org/officeDocument/2006/relationships/font" Target="fonts/Roboto-bold.fntdata"/><Relationship Id="rId70" Type="http://schemas.openxmlformats.org/officeDocument/2006/relationships/font" Target="fonts/Roboto-regular.fntdata"/><Relationship Id="rId62" Type="http://schemas.openxmlformats.org/officeDocument/2006/relationships/font" Target="fonts/CormorantGaramond-regular.fntdata"/><Relationship Id="rId61" Type="http://schemas.openxmlformats.org/officeDocument/2006/relationships/font" Target="fonts/CormorantGaramondSemiBold-boldItalic.fntdata"/><Relationship Id="rId64" Type="http://schemas.openxmlformats.org/officeDocument/2006/relationships/font" Target="fonts/CormorantGaramond-italic.fntdata"/><Relationship Id="rId63" Type="http://schemas.openxmlformats.org/officeDocument/2006/relationships/font" Target="fonts/CormorantGaramond-bold.fntdata"/><Relationship Id="rId66" Type="http://schemas.openxmlformats.org/officeDocument/2006/relationships/font" Target="fonts/MontserratSemiBold-regular.fntdata"/><Relationship Id="rId65" Type="http://schemas.openxmlformats.org/officeDocument/2006/relationships/font" Target="fonts/CormorantGaramond-boldItalic.fntdata"/><Relationship Id="rId68" Type="http://schemas.openxmlformats.org/officeDocument/2006/relationships/font" Target="fonts/MontserratSemiBold-italic.fntdata"/><Relationship Id="rId67" Type="http://schemas.openxmlformats.org/officeDocument/2006/relationships/font" Target="fonts/MontserratSemiBold-bold.fntdata"/><Relationship Id="rId60" Type="http://schemas.openxmlformats.org/officeDocument/2006/relationships/font" Target="fonts/CormorantGaramondSemiBold-italic.fntdata"/><Relationship Id="rId69" Type="http://schemas.openxmlformats.org/officeDocument/2006/relationships/font" Target="fonts/MontserratSemiBold-boldItalic.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font" Target="fonts/CormorantGaramondSemiBold-bold.fntdata"/><Relationship Id="rId58" Type="http://schemas.openxmlformats.org/officeDocument/2006/relationships/font" Target="fonts/CormorantGaramond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solidFill>
                  <a:schemeClr val="dk1"/>
                </a:solidFill>
              </a:rPr>
              <a:t>SIMONE</a:t>
            </a:r>
            <a:endParaRPr sz="2000">
              <a:solidFill>
                <a:schemeClr val="dk1"/>
              </a:solidFill>
            </a:endParaRPr>
          </a:p>
          <a:p>
            <a:pPr indent="0" lvl="0" marL="0" rtl="0" algn="l">
              <a:lnSpc>
                <a:spcPct val="100000"/>
              </a:lnSpc>
              <a:spcBef>
                <a:spcPts val="0"/>
              </a:spcBef>
              <a:spcAft>
                <a:spcPts val="0"/>
              </a:spcAft>
              <a:buSzPts val="1100"/>
              <a:buNone/>
            </a:pPr>
            <a:r>
              <a:t/>
            </a:r>
            <a:endParaRPr sz="2000">
              <a:solidFill>
                <a:schemeClr val="dk1"/>
              </a:solidFill>
            </a:endParaRPr>
          </a:p>
          <a:p>
            <a:pPr indent="0" lvl="0" marL="0" rtl="0" algn="l">
              <a:lnSpc>
                <a:spcPct val="100000"/>
              </a:lnSpc>
              <a:spcBef>
                <a:spcPts val="0"/>
              </a:spcBef>
              <a:spcAft>
                <a:spcPts val="0"/>
              </a:spcAft>
              <a:buSzPts val="1100"/>
              <a:buNone/>
            </a:pPr>
            <a:r>
              <a:rPr lang="en" sz="2000">
                <a:solidFill>
                  <a:schemeClr val="dk1"/>
                </a:solidFill>
              </a:rPr>
              <a:t>Our client is Urban Leisure. It is a Co-living company.</a:t>
            </a:r>
            <a:endParaRPr sz="2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2000">
                <a:solidFill>
                  <a:schemeClr val="dk1"/>
                </a:solidFill>
              </a:rPr>
              <a:t>Explain what coliving is</a:t>
            </a:r>
            <a:endParaRPr sz="2000"/>
          </a:p>
          <a:p>
            <a:pPr indent="0" lvl="0" marL="0" rtl="0" algn="l">
              <a:lnSpc>
                <a:spcPct val="100000"/>
              </a:lnSpc>
              <a:spcBef>
                <a:spcPts val="0"/>
              </a:spcBef>
              <a:spcAft>
                <a:spcPts val="0"/>
              </a:spcAft>
              <a:buSzPts val="1100"/>
              <a:buNone/>
            </a:pPr>
            <a:r>
              <a:rPr b="1" lang="en" sz="2000">
                <a:solidFill>
                  <a:srgbClr val="222222"/>
                </a:solidFill>
                <a:highlight>
                  <a:srgbClr val="FFFFFF"/>
                </a:highlight>
              </a:rPr>
              <a:t>Coliving</a:t>
            </a:r>
            <a:r>
              <a:rPr lang="en" sz="2000">
                <a:solidFill>
                  <a:srgbClr val="222222"/>
                </a:solidFill>
                <a:highlight>
                  <a:srgbClr val="FFFFFF"/>
                </a:highlight>
              </a:rPr>
              <a:t> is a modern form of housing where residents share living space, have hotel-like amenities, and can network and form a strong coliving community within the living space.</a:t>
            </a:r>
            <a:br>
              <a:rPr lang="en" sz="2000">
                <a:solidFill>
                  <a:srgbClr val="222222"/>
                </a:solidFill>
                <a:highlight>
                  <a:srgbClr val="FFFFFF"/>
                </a:highlight>
              </a:rPr>
            </a:br>
            <a:endParaRPr sz="2000">
              <a:solidFill>
                <a:srgbClr val="222222"/>
              </a:solidFill>
              <a:highlight>
                <a:srgbClr val="FFFFFF"/>
              </a:highlight>
            </a:endParaRPr>
          </a:p>
          <a:p>
            <a:pPr indent="0" lvl="0" marL="0" rtl="0" algn="l">
              <a:lnSpc>
                <a:spcPct val="100000"/>
              </a:lnSpc>
              <a:spcBef>
                <a:spcPts val="0"/>
              </a:spcBef>
              <a:spcAft>
                <a:spcPts val="0"/>
              </a:spcAft>
              <a:buSzPts val="1100"/>
              <a:buNone/>
            </a:pPr>
            <a:r>
              <a:rPr lang="en" sz="2000">
                <a:solidFill>
                  <a:srgbClr val="222222"/>
                </a:solidFill>
                <a:highlight>
                  <a:srgbClr val="FFFFFF"/>
                </a:highlight>
              </a:rPr>
              <a:t>Our Client’s company is currently in Brooklyn and her goals are that she wants to preserve the history of Brooklyn, provide a low-cost, modern coliving experience that also has an educational component to differentiate from other coliving companies, like teaching tenants about homeownership</a:t>
            </a:r>
            <a:endParaRPr sz="2000">
              <a:solidFill>
                <a:schemeClr val="dk1"/>
              </a:solidFill>
            </a:endParaRPr>
          </a:p>
          <a:p>
            <a:pPr indent="0" lvl="0" marL="0" rtl="0" algn="l">
              <a:lnSpc>
                <a:spcPct val="100000"/>
              </a:lnSpc>
              <a:spcBef>
                <a:spcPts val="0"/>
              </a:spcBef>
              <a:spcAft>
                <a:spcPts val="0"/>
              </a:spcAft>
              <a:buSzPts val="1100"/>
              <a:buNone/>
            </a:pPr>
            <a:r>
              <a:t/>
            </a:r>
            <a:endParaRPr sz="2000">
              <a:solidFill>
                <a:srgbClr val="222222"/>
              </a:solidFill>
              <a:highlight>
                <a:srgbClr val="FFFFFF"/>
              </a:highlight>
            </a:endParaRPr>
          </a:p>
          <a:p>
            <a:pPr indent="0" lvl="0" marL="0" rtl="0" algn="l">
              <a:lnSpc>
                <a:spcPct val="100000"/>
              </a:lnSpc>
              <a:spcBef>
                <a:spcPts val="0"/>
              </a:spcBef>
              <a:spcAft>
                <a:spcPts val="0"/>
              </a:spcAft>
              <a:buSzPts val="1100"/>
              <a:buNone/>
            </a:pPr>
            <a:r>
              <a:rPr lang="en" sz="2000">
                <a:solidFill>
                  <a:srgbClr val="222222"/>
                </a:solidFill>
                <a:highlight>
                  <a:srgbClr val="FFFFFF"/>
                </a:highlight>
              </a:rPr>
              <a:t>We started off with screener surveys to find the right users for our client. The main question that help us qualify users for an interview is</a:t>
            </a:r>
            <a:endParaRPr sz="2000">
              <a:solidFill>
                <a:srgbClr val="222222"/>
              </a:solidFill>
              <a:highlight>
                <a:srgbClr val="FFFFFF"/>
              </a:highlight>
            </a:endParaRPr>
          </a:p>
          <a:p>
            <a:pPr indent="0" lvl="0" marL="0" rtl="0" algn="l">
              <a:lnSpc>
                <a:spcPct val="100000"/>
              </a:lnSpc>
              <a:spcBef>
                <a:spcPts val="0"/>
              </a:spcBef>
              <a:spcAft>
                <a:spcPts val="0"/>
              </a:spcAft>
              <a:buSzPts val="1100"/>
              <a:buNone/>
            </a:pPr>
            <a:r>
              <a:rPr lang="en" sz="2000">
                <a:solidFill>
                  <a:schemeClr val="dk1"/>
                </a:solidFill>
              </a:rPr>
              <a:t>“Have you ever lived in or considered living in a coliving community?”. If they answered yes, we took a look at the other answers to their questions and reached out to them to set up a time for an interview.</a:t>
            </a:r>
            <a:endParaRPr sz="2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00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solidFill>
                  <a:schemeClr val="dk1"/>
                </a:solidFill>
              </a:rPr>
              <a:t>SIMONE</a:t>
            </a:r>
            <a:endParaRPr sz="2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6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50">
                <a:solidFill>
                  <a:schemeClr val="dk1"/>
                </a:solidFill>
              </a:rPr>
              <a:t>Place observations into groupings based on similarities and trends. </a:t>
            </a:r>
            <a:endParaRPr sz="145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700">
                <a:solidFill>
                  <a:schemeClr val="dk1"/>
                </a:solidFill>
              </a:rPr>
              <a:t>affinity group </a:t>
            </a:r>
            <a:r>
              <a:rPr lang="en" sz="1200">
                <a:solidFill>
                  <a:srgbClr val="777777"/>
                </a:solidFill>
              </a:rPr>
              <a:t>| əˈfinədē ˌɡro͞op | </a:t>
            </a:r>
            <a:endParaRPr sz="1200">
              <a:solidFill>
                <a:srgbClr val="777777"/>
              </a:solidFill>
            </a:endParaRPr>
          </a:p>
          <a:p>
            <a:pPr indent="0" lvl="0" marL="25400" rtl="0" algn="l">
              <a:lnSpc>
                <a:spcPct val="120960"/>
              </a:lnSpc>
              <a:spcBef>
                <a:spcPts val="1000"/>
              </a:spcBef>
              <a:spcAft>
                <a:spcPts val="0"/>
              </a:spcAft>
              <a:buClr>
                <a:schemeClr val="dk1"/>
              </a:buClr>
              <a:buSzPts val="1100"/>
              <a:buFont typeface="Arial"/>
              <a:buNone/>
            </a:pPr>
            <a:r>
              <a:rPr lang="en" sz="1200">
                <a:solidFill>
                  <a:schemeClr val="dk1"/>
                </a:solidFill>
              </a:rPr>
              <a:t>noun </a:t>
            </a:r>
            <a:r>
              <a:rPr i="1" lang="en" sz="1150">
                <a:solidFill>
                  <a:srgbClr val="888888"/>
                </a:solidFill>
              </a:rPr>
              <a:t>chiefly US </a:t>
            </a:r>
            <a:endParaRPr i="1" sz="1150">
              <a:solidFill>
                <a:srgbClr val="888888"/>
              </a:solidFill>
            </a:endParaRPr>
          </a:p>
          <a:p>
            <a:pPr indent="0" lvl="0" marL="127000" rtl="0" algn="l">
              <a:lnSpc>
                <a:spcPct val="115000"/>
              </a:lnSpc>
              <a:spcBef>
                <a:spcPts val="2500"/>
              </a:spcBef>
              <a:spcAft>
                <a:spcPts val="0"/>
              </a:spcAft>
              <a:buClr>
                <a:schemeClr val="dk1"/>
              </a:buClr>
              <a:buSzPts val="1100"/>
              <a:buFont typeface="Arial"/>
              <a:buNone/>
            </a:pPr>
            <a:r>
              <a:rPr lang="en" sz="1000">
                <a:solidFill>
                  <a:schemeClr val="dk1"/>
                </a:solidFill>
              </a:rPr>
              <a:t>a group of people linked by a common interest or purpose.</a:t>
            </a:r>
            <a:endParaRPr sz="1000">
              <a:solidFill>
                <a:schemeClr val="dk1"/>
              </a:solidFill>
            </a:endParaRPr>
          </a:p>
          <a:p>
            <a:pPr indent="0" lvl="0" marL="0" rtl="0" algn="l">
              <a:lnSpc>
                <a:spcPct val="100000"/>
              </a:lnSpc>
              <a:spcBef>
                <a:spcPts val="2700"/>
              </a:spcBef>
              <a:spcAft>
                <a:spcPts val="0"/>
              </a:spcAft>
              <a:buClr>
                <a:schemeClr val="dk1"/>
              </a:buClr>
              <a:buSzPts val="1100"/>
              <a:buFont typeface="Arial"/>
              <a:buNone/>
            </a:pPr>
            <a:r>
              <a:t/>
            </a:r>
            <a:endParaRPr sz="24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2400">
                <a:solidFill>
                  <a:schemeClr val="dk1"/>
                </a:solidFill>
              </a:rPr>
              <a:t>SIMONE</a:t>
            </a:r>
            <a:endParaRPr sz="2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50">
                <a:solidFill>
                  <a:schemeClr val="dk1"/>
                </a:solidFill>
              </a:rPr>
              <a:t>Step back and refine and rename your groupings as many times as needed until the insights emerge. </a:t>
            </a:r>
            <a:endParaRPr sz="1650">
              <a:solidFill>
                <a:schemeClr val="dk1"/>
              </a:solidFill>
            </a:endParaRPr>
          </a:p>
          <a:p>
            <a:pPr indent="0" lvl="0" marL="0" rtl="0" algn="l">
              <a:lnSpc>
                <a:spcPct val="100000"/>
              </a:lnSpc>
              <a:spcBef>
                <a:spcPts val="0"/>
              </a:spcBef>
              <a:spcAft>
                <a:spcPts val="0"/>
              </a:spcAft>
              <a:buSzPts val="1100"/>
              <a:buNone/>
            </a:pPr>
            <a:r>
              <a:t/>
            </a:r>
            <a:endParaRPr sz="2400">
              <a:solidFill>
                <a:schemeClr val="dk1"/>
              </a:solidFill>
            </a:endParaRPr>
          </a:p>
          <a:p>
            <a:pPr indent="0" lvl="0" marL="0" rtl="0" algn="l">
              <a:lnSpc>
                <a:spcPct val="100000"/>
              </a:lnSpc>
              <a:spcBef>
                <a:spcPts val="0"/>
              </a:spcBef>
              <a:spcAft>
                <a:spcPts val="0"/>
              </a:spcAft>
              <a:buSzPts val="1100"/>
              <a:buNone/>
            </a:pPr>
            <a:r>
              <a:rPr lang="en" sz="2400">
                <a:solidFill>
                  <a:schemeClr val="dk1"/>
                </a:solidFill>
              </a:rPr>
              <a:t>I statements are “identifying insights”.  Insights that we have gathered from those </a:t>
            </a:r>
            <a:endParaRPr sz="2400">
              <a:solidFill>
                <a:schemeClr val="dk1"/>
              </a:solidFill>
            </a:endParaRPr>
          </a:p>
          <a:p>
            <a:pPr indent="0" lvl="0" marL="0" rtl="0" algn="l">
              <a:lnSpc>
                <a:spcPct val="100000"/>
              </a:lnSpc>
              <a:spcBef>
                <a:spcPts val="0"/>
              </a:spcBef>
              <a:spcAft>
                <a:spcPts val="0"/>
              </a:spcAft>
              <a:buSzPts val="1100"/>
              <a:buNone/>
            </a:pPr>
            <a:r>
              <a:t/>
            </a:r>
            <a:endParaRPr sz="2400">
              <a:solidFill>
                <a:schemeClr val="dk1"/>
              </a:solidFill>
            </a:endParaRPr>
          </a:p>
          <a:p>
            <a:pPr indent="0" lvl="0" marL="0" rtl="0" algn="l">
              <a:lnSpc>
                <a:spcPct val="100000"/>
              </a:lnSpc>
              <a:spcBef>
                <a:spcPts val="0"/>
              </a:spcBef>
              <a:spcAft>
                <a:spcPts val="0"/>
              </a:spcAft>
              <a:buSzPts val="1100"/>
              <a:buNone/>
            </a:pPr>
            <a:r>
              <a:t/>
            </a:r>
            <a:endParaRPr sz="2400">
              <a:solidFill>
                <a:schemeClr val="dk1"/>
              </a:solidFill>
            </a:endParaRPr>
          </a:p>
          <a:p>
            <a:pPr indent="-342900" lvl="0" marL="457200" rtl="0" algn="l">
              <a:lnSpc>
                <a:spcPct val="115000"/>
              </a:lnSpc>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I prefer living close to work and friends </a:t>
            </a:r>
            <a:endParaRPr sz="1800">
              <a:solidFill>
                <a:schemeClr val="dk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I like the lease-term flexibility of co-living</a:t>
            </a:r>
            <a:endParaRPr sz="1800">
              <a:solidFill>
                <a:schemeClr val="dk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I like the standard amenities offered</a:t>
            </a:r>
            <a:endParaRPr sz="1800">
              <a:solidFill>
                <a:schemeClr val="dk1"/>
              </a:solidFill>
              <a:latin typeface="Montserrat"/>
              <a:ea typeface="Montserrat"/>
              <a:cs typeface="Montserrat"/>
              <a:sym typeface="Montserrat"/>
            </a:endParaRPr>
          </a:p>
          <a:p>
            <a:pPr indent="-355600" lvl="0" marL="457200" rtl="0" algn="l">
              <a:lnSpc>
                <a:spcPct val="150000"/>
              </a:lnSpc>
              <a:spcBef>
                <a:spcPts val="0"/>
              </a:spcBef>
              <a:spcAft>
                <a:spcPts val="0"/>
              </a:spcAft>
              <a:buClr>
                <a:schemeClr val="dk1"/>
              </a:buClr>
              <a:buSzPts val="2000"/>
              <a:buFont typeface="Josefin Sans Thin"/>
              <a:buChar char="●"/>
            </a:pPr>
            <a:r>
              <a:rPr lang="en" sz="2000">
                <a:solidFill>
                  <a:schemeClr val="dk1"/>
                </a:solidFill>
                <a:latin typeface="Josefin Sans Thin"/>
                <a:ea typeface="Josefin Sans Thin"/>
                <a:cs typeface="Josefin Sans Thin"/>
                <a:sym typeface="Josefin Sans Thin"/>
              </a:rPr>
              <a:t>I prefer to communicate with management via email</a:t>
            </a:r>
            <a:endParaRPr sz="1800">
              <a:solidFill>
                <a:schemeClr val="dk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I learned about co-living through work and word of mouth</a:t>
            </a:r>
            <a:endParaRPr sz="1800">
              <a:solidFill>
                <a:schemeClr val="dk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I take rent into account my financial planning</a:t>
            </a:r>
            <a:endParaRPr sz="18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solidFill>
                  <a:schemeClr val="dk1"/>
                </a:solidFill>
              </a:rPr>
              <a:t>SIMONE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solidFill>
                  <a:schemeClr val="dk1"/>
                </a:solidFill>
              </a:rPr>
              <a:t>SIMONE</a:t>
            </a:r>
            <a:endParaRPr i="1" sz="1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i="1" sz="1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i="1" sz="1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i="1" sz="1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i="1" lang="en" sz="1400">
                <a:solidFill>
                  <a:schemeClr val="dk1"/>
                </a:solidFill>
                <a:latin typeface="Montserrat"/>
                <a:ea typeface="Montserrat"/>
                <a:cs typeface="Montserrat"/>
                <a:sym typeface="Montserrat"/>
              </a:rPr>
              <a:t>FRANK</a:t>
            </a:r>
            <a:endParaRPr i="1" sz="1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i="1" lang="en" sz="1400">
                <a:solidFill>
                  <a:schemeClr val="dk1"/>
                </a:solidFill>
                <a:latin typeface="Montserrat"/>
                <a:ea typeface="Montserrat"/>
                <a:cs typeface="Montserrat"/>
                <a:sym typeface="Montserrat"/>
              </a:rPr>
              <a:t>Example problem statement from lecture: </a:t>
            </a:r>
            <a:endParaRPr i="1" sz="1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1400">
                <a:solidFill>
                  <a:schemeClr val="dk1"/>
                </a:solidFill>
                <a:latin typeface="Montserrat"/>
                <a:ea typeface="Montserrat"/>
                <a:cs typeface="Montserrat"/>
                <a:sym typeface="Montserrat"/>
              </a:rPr>
              <a:t>When patients are diagnosed with a serious condition, they are given a range of treatment options.</a:t>
            </a:r>
            <a:endParaRPr sz="1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1400">
                <a:solidFill>
                  <a:schemeClr val="dk1"/>
                </a:solidFill>
                <a:latin typeface="Montserrat"/>
                <a:ea typeface="Montserrat"/>
                <a:cs typeface="Montserrat"/>
                <a:sym typeface="Montserrat"/>
              </a:rPr>
              <a:t>“Patrick is overwhelmed with the information available online, how might we help decide on the right treatment while weighing the factors that matter to him the most?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solidFill>
                  <a:schemeClr val="dk1"/>
                </a:solidFill>
              </a:rPr>
              <a:t>SIMONE</a:t>
            </a:r>
            <a:endParaRPr i="1" sz="1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i="1" sz="1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i="1" sz="1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i="1" sz="1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i="1" lang="en" sz="1400">
                <a:solidFill>
                  <a:schemeClr val="dk1"/>
                </a:solidFill>
                <a:latin typeface="Montserrat"/>
                <a:ea typeface="Montserrat"/>
                <a:cs typeface="Montserrat"/>
                <a:sym typeface="Montserrat"/>
              </a:rPr>
              <a:t>FRANK</a:t>
            </a:r>
            <a:endParaRPr i="1" sz="1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i="1" lang="en" sz="1400">
                <a:solidFill>
                  <a:schemeClr val="dk1"/>
                </a:solidFill>
                <a:latin typeface="Montserrat"/>
                <a:ea typeface="Montserrat"/>
                <a:cs typeface="Montserrat"/>
                <a:sym typeface="Montserrat"/>
              </a:rPr>
              <a:t>Example problem statement from lecture: </a:t>
            </a:r>
            <a:endParaRPr i="1" sz="1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1400">
                <a:solidFill>
                  <a:schemeClr val="dk1"/>
                </a:solidFill>
                <a:latin typeface="Montserrat"/>
                <a:ea typeface="Montserrat"/>
                <a:cs typeface="Montserrat"/>
                <a:sym typeface="Montserrat"/>
              </a:rPr>
              <a:t>When patients are diagnosed with a serious condition, they are given a range of treatment options.</a:t>
            </a:r>
            <a:endParaRPr sz="1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1400">
                <a:solidFill>
                  <a:schemeClr val="dk1"/>
                </a:solidFill>
                <a:latin typeface="Montserrat"/>
                <a:ea typeface="Montserrat"/>
                <a:cs typeface="Montserrat"/>
                <a:sym typeface="Montserrat"/>
              </a:rPr>
              <a:t>“Patrick is overwhelmed with the information available online, how might we help decide on the right treatment while weighing the factors that matter to him the most?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solidFill>
                  <a:schemeClr val="dk1"/>
                </a:solidFill>
              </a:rPr>
              <a:t>SIMONE</a:t>
            </a:r>
            <a:endParaRPr i="1" sz="1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i="1" sz="1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i="1" sz="1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i="1" sz="1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i="1" lang="en" sz="1400">
                <a:solidFill>
                  <a:schemeClr val="dk1"/>
                </a:solidFill>
                <a:latin typeface="Montserrat"/>
                <a:ea typeface="Montserrat"/>
                <a:cs typeface="Montserrat"/>
                <a:sym typeface="Montserrat"/>
              </a:rPr>
              <a:t>FRANK</a:t>
            </a:r>
            <a:endParaRPr i="1" sz="1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i="1" lang="en" sz="1400">
                <a:solidFill>
                  <a:schemeClr val="dk1"/>
                </a:solidFill>
                <a:latin typeface="Montserrat"/>
                <a:ea typeface="Montserrat"/>
                <a:cs typeface="Montserrat"/>
                <a:sym typeface="Montserrat"/>
              </a:rPr>
              <a:t>Example problem statement from lecture: </a:t>
            </a:r>
            <a:endParaRPr i="1" sz="1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1400">
                <a:solidFill>
                  <a:schemeClr val="dk1"/>
                </a:solidFill>
                <a:latin typeface="Montserrat"/>
                <a:ea typeface="Montserrat"/>
                <a:cs typeface="Montserrat"/>
                <a:sym typeface="Montserrat"/>
              </a:rPr>
              <a:t>When patients are diagnosed with a serious condition, they are given a range of treatment options.</a:t>
            </a:r>
            <a:endParaRPr sz="1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1400">
                <a:solidFill>
                  <a:schemeClr val="dk1"/>
                </a:solidFill>
                <a:latin typeface="Montserrat"/>
                <a:ea typeface="Montserrat"/>
                <a:cs typeface="Montserrat"/>
                <a:sym typeface="Montserrat"/>
              </a:rPr>
              <a:t>“Patrick is overwhelmed with the information available online, how might we help decide on the right treatment while weighing the factors that matter to him the most?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2400"/>
              <a:t>We need to verify the timeline</a:t>
            </a:r>
            <a:endParaRPr sz="2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solidFill>
                  <a:schemeClr val="dk1"/>
                </a:solidFill>
              </a:rPr>
              <a:t>Find a quicker and effective way to communicate with management</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solidFill>
                  <a:schemeClr val="dk1"/>
                </a:solidFill>
              </a:rPr>
              <a:t>Find a more effective way to communicate with roommates and the community</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solidFill>
                  <a:schemeClr val="dk1"/>
                </a:solidFill>
              </a:rPr>
              <a:t>FRANK</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2400">
                <a:solidFill>
                  <a:schemeClr val="dk1"/>
                </a:solidFill>
              </a:rPr>
              <a:t>SIMONE</a:t>
            </a:r>
            <a:endParaRPr sz="2400">
              <a:solidFill>
                <a:schemeClr val="dk1"/>
              </a:solidFill>
            </a:endParaRPr>
          </a:p>
          <a:p>
            <a:pPr indent="0" lvl="0" marL="0" rtl="0" algn="l">
              <a:lnSpc>
                <a:spcPct val="100000"/>
              </a:lnSpc>
              <a:spcBef>
                <a:spcPts val="0"/>
              </a:spcBef>
              <a:spcAft>
                <a:spcPts val="0"/>
              </a:spcAft>
              <a:buSzPts val="1100"/>
              <a:buNone/>
            </a:pPr>
            <a:r>
              <a:t/>
            </a:r>
            <a:endParaRPr sz="2400">
              <a:solidFill>
                <a:schemeClr val="dk1"/>
              </a:solidFill>
            </a:endParaRPr>
          </a:p>
          <a:p>
            <a:pPr indent="0" lvl="0" marL="0" rtl="0" algn="l">
              <a:lnSpc>
                <a:spcPct val="100000"/>
              </a:lnSpc>
              <a:spcBef>
                <a:spcPts val="0"/>
              </a:spcBef>
              <a:spcAft>
                <a:spcPts val="0"/>
              </a:spcAft>
              <a:buSzPts val="1100"/>
              <a:buNone/>
            </a:pPr>
            <a:r>
              <a:rPr lang="en" sz="2400">
                <a:solidFill>
                  <a:schemeClr val="dk1"/>
                </a:solidFill>
              </a:rPr>
              <a:t>Our client is Urban Leisure. It is a Coliving company based in Brooklyn, NY</a:t>
            </a:r>
            <a:endParaRPr sz="2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400">
              <a:solidFill>
                <a:schemeClr val="dk1"/>
              </a:solidFill>
            </a:endParaRPr>
          </a:p>
          <a:p>
            <a:pPr indent="0" lvl="0" marL="0" rtl="0" algn="l">
              <a:lnSpc>
                <a:spcPct val="100000"/>
              </a:lnSpc>
              <a:spcBef>
                <a:spcPts val="0"/>
              </a:spcBef>
              <a:spcAft>
                <a:spcPts val="0"/>
              </a:spcAft>
              <a:buSzPts val="1100"/>
              <a:buNone/>
            </a:pPr>
            <a:r>
              <a:rPr lang="en" sz="2400">
                <a:solidFill>
                  <a:schemeClr val="dk1"/>
                </a:solidFill>
                <a:highlight>
                  <a:srgbClr val="F8F8F8"/>
                </a:highlight>
              </a:rPr>
              <a:t>Coliving is a modern form of communal living in which residents get a private bedroom in a furnished apartment/home with shared common areas. </a:t>
            </a:r>
            <a:endParaRPr sz="2400">
              <a:solidFill>
                <a:schemeClr val="dk1"/>
              </a:solidFill>
              <a:highlight>
                <a:srgbClr val="F8F8F8"/>
              </a:highlight>
            </a:endParaRPr>
          </a:p>
          <a:p>
            <a:pPr indent="0" lvl="0" marL="0" rtl="0" algn="l">
              <a:lnSpc>
                <a:spcPct val="100000"/>
              </a:lnSpc>
              <a:spcBef>
                <a:spcPts val="0"/>
              </a:spcBef>
              <a:spcAft>
                <a:spcPts val="0"/>
              </a:spcAft>
              <a:buSzPts val="1100"/>
              <a:buNone/>
            </a:pPr>
            <a:r>
              <a:t/>
            </a:r>
            <a:endParaRPr sz="2400">
              <a:solidFill>
                <a:schemeClr val="dk1"/>
              </a:solidFill>
              <a:highlight>
                <a:srgbClr val="F8F8F8"/>
              </a:highlight>
            </a:endParaRPr>
          </a:p>
          <a:p>
            <a:pPr indent="0" lvl="0" marL="0" rtl="0" algn="l">
              <a:lnSpc>
                <a:spcPct val="100000"/>
              </a:lnSpc>
              <a:spcBef>
                <a:spcPts val="0"/>
              </a:spcBef>
              <a:spcAft>
                <a:spcPts val="0"/>
              </a:spcAft>
              <a:buSzPts val="1100"/>
              <a:buNone/>
            </a:pPr>
            <a:r>
              <a:rPr lang="en" sz="2400">
                <a:solidFill>
                  <a:schemeClr val="dk1"/>
                </a:solidFill>
                <a:highlight>
                  <a:srgbClr val="F8F8F8"/>
                </a:highlight>
              </a:rPr>
              <a:t>Coliving is popular in major cities as a means of affordable living for students, workers, digital nomads, or individuals relocating. </a:t>
            </a:r>
            <a:endParaRPr sz="2400">
              <a:solidFill>
                <a:schemeClr val="dk1"/>
              </a:solidFill>
              <a:highlight>
                <a:srgbClr val="F8F8F8"/>
              </a:highlight>
            </a:endParaRPr>
          </a:p>
          <a:p>
            <a:pPr indent="0" lvl="0" marL="0" rtl="0" algn="l">
              <a:lnSpc>
                <a:spcPct val="100000"/>
              </a:lnSpc>
              <a:spcBef>
                <a:spcPts val="0"/>
              </a:spcBef>
              <a:spcAft>
                <a:spcPts val="0"/>
              </a:spcAft>
              <a:buSzPts val="1100"/>
              <a:buNone/>
            </a:pPr>
            <a:r>
              <a:t/>
            </a:r>
            <a:endParaRPr sz="2400">
              <a:solidFill>
                <a:schemeClr val="dk1"/>
              </a:solidFill>
              <a:highlight>
                <a:srgbClr val="F8F8F8"/>
              </a:highlight>
            </a:endParaRPr>
          </a:p>
          <a:p>
            <a:pPr indent="0" lvl="0" marL="0" rtl="0" algn="l">
              <a:lnSpc>
                <a:spcPct val="100000"/>
              </a:lnSpc>
              <a:spcBef>
                <a:spcPts val="0"/>
              </a:spcBef>
              <a:spcAft>
                <a:spcPts val="0"/>
              </a:spcAft>
              <a:buSzPts val="1100"/>
              <a:buNone/>
            </a:pPr>
            <a:r>
              <a:rPr lang="en" sz="2400">
                <a:solidFill>
                  <a:schemeClr val="dk1"/>
                </a:solidFill>
                <a:highlight>
                  <a:srgbClr val="F8F8F8"/>
                </a:highlight>
              </a:rPr>
              <a:t>Unlike traditional apartments, coliving is attractive to tenants due to affordability, flexibility, building amenities, and a sense of community.</a:t>
            </a:r>
            <a:br>
              <a:rPr lang="en" sz="2400">
                <a:solidFill>
                  <a:srgbClr val="222222"/>
                </a:solidFill>
                <a:highlight>
                  <a:srgbClr val="FFFFFF"/>
                </a:highlight>
              </a:rPr>
            </a:br>
            <a:endParaRPr sz="2400">
              <a:solidFill>
                <a:srgbClr val="222222"/>
              </a:solidFill>
              <a:highlight>
                <a:srgbClr val="FFFFFF"/>
              </a:highlight>
            </a:endParaRPr>
          </a:p>
          <a:p>
            <a:pPr indent="0" lvl="0" marL="0" rtl="0" algn="l">
              <a:lnSpc>
                <a:spcPct val="100000"/>
              </a:lnSpc>
              <a:spcBef>
                <a:spcPts val="0"/>
              </a:spcBef>
              <a:spcAft>
                <a:spcPts val="0"/>
              </a:spcAft>
              <a:buSzPts val="1100"/>
              <a:buNone/>
            </a:pPr>
            <a:r>
              <a:rPr lang="en" sz="2400">
                <a:solidFill>
                  <a:srgbClr val="222222"/>
                </a:solidFill>
                <a:highlight>
                  <a:srgbClr val="FFFFFF"/>
                </a:highlight>
              </a:rPr>
              <a:t>URBAN LEISURE is currently operating in Brooklyn.  Using the unique aethetic of Brooklyn, URBAN LEISURE provides a low-cost, modern coliving experience that also has an educational component to differentiate from other coliving companies, specifically teaching tenants about homeownership</a:t>
            </a:r>
            <a:endParaRPr sz="2400">
              <a:solidFill>
                <a:schemeClr val="dk1"/>
              </a:solidFill>
            </a:endParaRPr>
          </a:p>
          <a:p>
            <a:pPr indent="0" lvl="0" marL="0" rtl="0" algn="l">
              <a:lnSpc>
                <a:spcPct val="100000"/>
              </a:lnSpc>
              <a:spcBef>
                <a:spcPts val="0"/>
              </a:spcBef>
              <a:spcAft>
                <a:spcPts val="0"/>
              </a:spcAft>
              <a:buSzPts val="1100"/>
              <a:buNone/>
            </a:pPr>
            <a:r>
              <a:t/>
            </a:r>
            <a:endParaRPr sz="2400">
              <a:solidFill>
                <a:srgbClr val="222222"/>
              </a:solidFill>
              <a:highlight>
                <a:srgbClr val="FFFFFF"/>
              </a:highlight>
            </a:endParaRPr>
          </a:p>
          <a:p>
            <a:pPr indent="0" lvl="0" marL="0" rtl="0" algn="l">
              <a:lnSpc>
                <a:spcPct val="100000"/>
              </a:lnSpc>
              <a:spcBef>
                <a:spcPts val="0"/>
              </a:spcBef>
              <a:spcAft>
                <a:spcPts val="0"/>
              </a:spcAft>
              <a:buSzPts val="1100"/>
              <a:buNone/>
            </a:pPr>
            <a:r>
              <a:rPr lang="en" sz="2400">
                <a:solidFill>
                  <a:srgbClr val="222222"/>
                </a:solidFill>
                <a:highlight>
                  <a:srgbClr val="FFFFFF"/>
                </a:highlight>
              </a:rPr>
              <a:t>We started off with screener surveys to find the right users for our client. The main question that help us qualify users for an interview is</a:t>
            </a:r>
            <a:endParaRPr sz="2400">
              <a:solidFill>
                <a:srgbClr val="2222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24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solidFill>
                  <a:schemeClr val="dk1"/>
                </a:solidFill>
              </a:rPr>
              <a:t>FRANK</a:t>
            </a:r>
            <a:endParaRPr>
              <a:solidFill>
                <a:schemeClr val="dk1"/>
              </a:solidFill>
            </a:endParaRPr>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t/>
            </a:r>
            <a:endParaRPr sz="1200"/>
          </a:p>
          <a:p>
            <a:pPr indent="0" lvl="0" marL="0" rtl="0" algn="l">
              <a:lnSpc>
                <a:spcPct val="100000"/>
              </a:lnSpc>
              <a:spcBef>
                <a:spcPts val="0"/>
              </a:spcBef>
              <a:spcAft>
                <a:spcPts val="0"/>
              </a:spcAft>
              <a:buSzPts val="1100"/>
              <a:buNone/>
            </a:pPr>
            <a:r>
              <a:rPr lang="en" sz="1200"/>
              <a:t>Affinity Map I Statements:</a:t>
            </a:r>
            <a:endParaRPr sz="1200"/>
          </a:p>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-I want to know that my work requests to management has been received and addressed asap</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-I enjoy meeting new people and social interactions</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-I would like to have private time and space for myself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-I prefer to communicate with management via email</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-I like the lease-term flexibility of co-living</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-I like the standard amenities offered</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SALLY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t>SALLY</a:t>
            </a:r>
            <a:endParaRPr sz="1200"/>
          </a:p>
          <a:p>
            <a:pPr indent="0" lvl="0" marL="0" rtl="0" algn="l">
              <a:lnSpc>
                <a:spcPct val="100000"/>
              </a:lnSpc>
              <a:spcBef>
                <a:spcPts val="0"/>
              </a:spcBef>
              <a:spcAft>
                <a:spcPts val="0"/>
              </a:spcAft>
              <a:buClr>
                <a:schemeClr val="dk1"/>
              </a:buClr>
              <a:buSzPts val="1100"/>
              <a:buFont typeface="Arial"/>
              <a:buNone/>
            </a:pPr>
            <a:r>
              <a:rPr lang="en" sz="1200"/>
              <a:t>Send frank folder with images (DONE)</a:t>
            </a:r>
            <a:endParaRPr sz="1200"/>
          </a:p>
          <a:p>
            <a:pPr indent="0" lvl="0" marL="0" rtl="0" algn="l">
              <a:lnSpc>
                <a:spcPct val="100000"/>
              </a:lnSpc>
              <a:spcBef>
                <a:spcPts val="0"/>
              </a:spcBef>
              <a:spcAft>
                <a:spcPts val="0"/>
              </a:spcAft>
              <a:buClr>
                <a:schemeClr val="dk1"/>
              </a:buClr>
              <a:buSzPts val="1100"/>
              <a:buFont typeface="Arial"/>
              <a:buNone/>
            </a:pPr>
            <a:r>
              <a:rPr lang="en" sz="1200"/>
              <a:t>Add transition slide with context for each</a:t>
            </a:r>
            <a:endParaRPr sz="1200"/>
          </a:p>
          <a:p>
            <a:pPr indent="0" lvl="0" marL="0" rtl="0" algn="l">
              <a:lnSpc>
                <a:spcPct val="100000"/>
              </a:lnSpc>
              <a:spcBef>
                <a:spcPts val="0"/>
              </a:spcBef>
              <a:spcAft>
                <a:spcPts val="0"/>
              </a:spcAft>
              <a:buClr>
                <a:schemeClr val="dk1"/>
              </a:buClr>
              <a:buSzPts val="1100"/>
              <a:buFont typeface="Arial"/>
              <a:buNone/>
            </a:pPr>
            <a:r>
              <a:rPr lang="en" sz="1200"/>
              <a:t>Colorful borders (teal or orange) -- transition wise</a:t>
            </a: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t>SALLY</a:t>
            </a:r>
            <a:endParaRPr sz="1200"/>
          </a:p>
          <a:p>
            <a:pPr indent="0" lvl="0" marL="0" rtl="0" algn="l">
              <a:lnSpc>
                <a:spcPct val="100000"/>
              </a:lnSpc>
              <a:spcBef>
                <a:spcPts val="0"/>
              </a:spcBef>
              <a:spcAft>
                <a:spcPts val="0"/>
              </a:spcAft>
              <a:buClr>
                <a:schemeClr val="dk1"/>
              </a:buClr>
              <a:buSzPts val="1100"/>
              <a:buFont typeface="Arial"/>
              <a:buNone/>
            </a:pPr>
            <a:r>
              <a:rPr lang="en" sz="1200"/>
              <a:t>Send frank folder with images (DONE)</a:t>
            </a:r>
            <a:endParaRPr sz="1200"/>
          </a:p>
          <a:p>
            <a:pPr indent="0" lvl="0" marL="0" rtl="0" algn="l">
              <a:lnSpc>
                <a:spcPct val="100000"/>
              </a:lnSpc>
              <a:spcBef>
                <a:spcPts val="0"/>
              </a:spcBef>
              <a:spcAft>
                <a:spcPts val="0"/>
              </a:spcAft>
              <a:buClr>
                <a:schemeClr val="dk1"/>
              </a:buClr>
              <a:buSzPts val="1100"/>
              <a:buFont typeface="Arial"/>
              <a:buNone/>
            </a:pPr>
            <a:r>
              <a:rPr lang="en" sz="1200"/>
              <a:t>Add transition slide with context for each</a:t>
            </a:r>
            <a:endParaRPr sz="1200"/>
          </a:p>
          <a:p>
            <a:pPr indent="0" lvl="0" marL="0" rtl="0" algn="l">
              <a:lnSpc>
                <a:spcPct val="100000"/>
              </a:lnSpc>
              <a:spcBef>
                <a:spcPts val="0"/>
              </a:spcBef>
              <a:spcAft>
                <a:spcPts val="0"/>
              </a:spcAft>
              <a:buClr>
                <a:schemeClr val="dk1"/>
              </a:buClr>
              <a:buSzPts val="1100"/>
              <a:buFont typeface="Arial"/>
              <a:buNone/>
            </a:pPr>
            <a:r>
              <a:rPr lang="en" sz="1200"/>
              <a:t>Colorful borders (teal or orange) -- transition wise</a:t>
            </a: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t>SALLY</a:t>
            </a:r>
            <a:endParaRPr sz="1200"/>
          </a:p>
          <a:p>
            <a:pPr indent="0" lvl="0" marL="0" rtl="0" algn="l">
              <a:lnSpc>
                <a:spcPct val="100000"/>
              </a:lnSpc>
              <a:spcBef>
                <a:spcPts val="0"/>
              </a:spcBef>
              <a:spcAft>
                <a:spcPts val="0"/>
              </a:spcAft>
              <a:buClr>
                <a:schemeClr val="dk1"/>
              </a:buClr>
              <a:buSzPts val="1100"/>
              <a:buFont typeface="Arial"/>
              <a:buNone/>
            </a:pPr>
            <a:r>
              <a:rPr lang="en" sz="1200"/>
              <a:t>Send frank folder with images (DONE)</a:t>
            </a:r>
            <a:endParaRPr sz="1200"/>
          </a:p>
          <a:p>
            <a:pPr indent="0" lvl="0" marL="0" rtl="0" algn="l">
              <a:lnSpc>
                <a:spcPct val="100000"/>
              </a:lnSpc>
              <a:spcBef>
                <a:spcPts val="0"/>
              </a:spcBef>
              <a:spcAft>
                <a:spcPts val="0"/>
              </a:spcAft>
              <a:buClr>
                <a:schemeClr val="dk1"/>
              </a:buClr>
              <a:buSzPts val="1100"/>
              <a:buFont typeface="Arial"/>
              <a:buNone/>
            </a:pPr>
            <a:r>
              <a:rPr lang="en" sz="1200"/>
              <a:t>Add transition slide with context for each</a:t>
            </a:r>
            <a:endParaRPr sz="1200"/>
          </a:p>
          <a:p>
            <a:pPr indent="0" lvl="0" marL="0" rtl="0" algn="l">
              <a:lnSpc>
                <a:spcPct val="100000"/>
              </a:lnSpc>
              <a:spcBef>
                <a:spcPts val="0"/>
              </a:spcBef>
              <a:spcAft>
                <a:spcPts val="0"/>
              </a:spcAft>
              <a:buClr>
                <a:schemeClr val="dk1"/>
              </a:buClr>
              <a:buSzPts val="1100"/>
              <a:buFont typeface="Arial"/>
              <a:buNone/>
            </a:pPr>
            <a:r>
              <a:rPr lang="en" sz="1200"/>
              <a:t>Colorful borders (teal or orange) -- transition wise</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t>SALLY</a:t>
            </a:r>
            <a:endParaRPr sz="1200"/>
          </a:p>
          <a:p>
            <a:pPr indent="0" lvl="0" marL="0" rtl="0" algn="l">
              <a:lnSpc>
                <a:spcPct val="100000"/>
              </a:lnSpc>
              <a:spcBef>
                <a:spcPts val="0"/>
              </a:spcBef>
              <a:spcAft>
                <a:spcPts val="0"/>
              </a:spcAft>
              <a:buClr>
                <a:schemeClr val="dk1"/>
              </a:buClr>
              <a:buSzPts val="1100"/>
              <a:buFont typeface="Arial"/>
              <a:buNone/>
            </a:pPr>
            <a:r>
              <a:t/>
            </a:r>
            <a:endParaRPr sz="1200"/>
          </a:p>
          <a:p>
            <a:pPr indent="0" lvl="0" marL="0" rtl="0" algn="l">
              <a:lnSpc>
                <a:spcPct val="100000"/>
              </a:lnSpc>
              <a:spcBef>
                <a:spcPts val="0"/>
              </a:spcBef>
              <a:spcAft>
                <a:spcPts val="0"/>
              </a:spcAft>
              <a:buClr>
                <a:schemeClr val="dk1"/>
              </a:buClr>
              <a:buSzPts val="1100"/>
              <a:buFont typeface="Arial"/>
              <a:buNone/>
            </a:pPr>
            <a:r>
              <a:rPr b="1" lang="en" sz="1200"/>
              <a:t>Homepage:</a:t>
            </a:r>
            <a:endParaRPr b="1" sz="1200"/>
          </a:p>
          <a:p>
            <a:pPr indent="0" lvl="0" marL="0" rtl="0" algn="l">
              <a:lnSpc>
                <a:spcPct val="100000"/>
              </a:lnSpc>
              <a:spcBef>
                <a:spcPts val="0"/>
              </a:spcBef>
              <a:spcAft>
                <a:spcPts val="0"/>
              </a:spcAft>
              <a:buClr>
                <a:schemeClr val="dk1"/>
              </a:buClr>
              <a:buSzPts val="1100"/>
              <a:buFont typeface="Arial"/>
              <a:buNone/>
            </a:pPr>
            <a:r>
              <a:rPr lang="en" sz="1400"/>
              <a:t>-Standard Co-Living Welcome message on homescreen with tenant’s name and address</a:t>
            </a:r>
            <a:endParaRPr b="1" sz="1200"/>
          </a:p>
          <a:p>
            <a:pPr indent="0" lvl="0" marL="0" rtl="0" algn="l">
              <a:lnSpc>
                <a:spcPct val="100000"/>
              </a:lnSpc>
              <a:spcBef>
                <a:spcPts val="0"/>
              </a:spcBef>
              <a:spcAft>
                <a:spcPts val="0"/>
              </a:spcAft>
              <a:buClr>
                <a:schemeClr val="dk1"/>
              </a:buClr>
              <a:buSzPts val="1100"/>
              <a:buFont typeface="Arial"/>
              <a:buNone/>
            </a:pPr>
            <a:r>
              <a:rPr lang="en" sz="1400">
                <a:solidFill>
                  <a:schemeClr val="dk1"/>
                </a:solidFill>
              </a:rPr>
              <a:t>-Activity Feed with events tenant RSVPed to, and any important announcements like from housekeeping, maintenance, overall building announcements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400">
                <a:solidFill>
                  <a:schemeClr val="dk1"/>
                </a:solidFill>
              </a:rPr>
              <a:t>-Standard Navigation Bar, highlighting icons that research shows are important to the user -- Home icon, Chat icon, Calendar icon, and a Community icon on our nav. bar</a:t>
            </a:r>
            <a:endParaRPr sz="14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t>SALLY</a:t>
            </a:r>
            <a:endParaRPr sz="1200"/>
          </a:p>
          <a:p>
            <a:pPr indent="0" lvl="0" marL="0" rtl="0" algn="l">
              <a:lnSpc>
                <a:spcPct val="100000"/>
              </a:lnSpc>
              <a:spcBef>
                <a:spcPts val="0"/>
              </a:spcBef>
              <a:spcAft>
                <a:spcPts val="0"/>
              </a:spcAft>
              <a:buClr>
                <a:schemeClr val="dk1"/>
              </a:buClr>
              <a:buSzPts val="1100"/>
              <a:buFont typeface="Arial"/>
              <a:buNone/>
            </a:pPr>
            <a:r>
              <a:t/>
            </a:r>
            <a:endParaRPr sz="1200"/>
          </a:p>
          <a:p>
            <a:pPr indent="0" lvl="0" marL="0" rtl="0" algn="l">
              <a:lnSpc>
                <a:spcPct val="100000"/>
              </a:lnSpc>
              <a:spcBef>
                <a:spcPts val="0"/>
              </a:spcBef>
              <a:spcAft>
                <a:spcPts val="0"/>
              </a:spcAft>
              <a:buClr>
                <a:schemeClr val="dk1"/>
              </a:buClr>
              <a:buSzPts val="1100"/>
              <a:buFont typeface="Arial"/>
              <a:buNone/>
            </a:pPr>
            <a:r>
              <a:rPr b="1" lang="en" sz="1200"/>
              <a:t>Work Ticket:</a:t>
            </a:r>
            <a:endParaRPr b="1" sz="1200"/>
          </a:p>
          <a:p>
            <a:pPr indent="0" lvl="0" marL="0" rtl="0" algn="l">
              <a:lnSpc>
                <a:spcPct val="100000"/>
              </a:lnSpc>
              <a:spcBef>
                <a:spcPts val="0"/>
              </a:spcBef>
              <a:spcAft>
                <a:spcPts val="0"/>
              </a:spcAft>
              <a:buClr>
                <a:schemeClr val="dk1"/>
              </a:buClr>
              <a:buSzPts val="1100"/>
              <a:buFont typeface="Arial"/>
              <a:buNone/>
            </a:pPr>
            <a:r>
              <a:rPr lang="en" sz="1400">
                <a:solidFill>
                  <a:schemeClr val="dk1"/>
                </a:solidFill>
              </a:rPr>
              <a:t>-We created a simple “Work Ticket form” created by a tenant direct to Maintenance for any issues a tenant may have. </a:t>
            </a:r>
            <a:endParaRPr sz="1400">
              <a:solidFill>
                <a:schemeClr val="dk1"/>
              </a:solidFill>
            </a:endParaRPr>
          </a:p>
          <a:p>
            <a:pPr indent="-317500" lvl="0" marL="457200" rtl="0" algn="l">
              <a:lnSpc>
                <a:spcPct val="100000"/>
              </a:lnSpc>
              <a:spcBef>
                <a:spcPts val="0"/>
              </a:spcBef>
              <a:spcAft>
                <a:spcPts val="0"/>
              </a:spcAft>
              <a:buClr>
                <a:schemeClr val="dk1"/>
              </a:buClr>
              <a:buSzPts val="1400"/>
              <a:buAutoNum type="arabicParenR"/>
            </a:pPr>
            <a:r>
              <a:rPr lang="en" sz="1400">
                <a:solidFill>
                  <a:schemeClr val="dk1"/>
                </a:solidFill>
              </a:rPr>
              <a:t>We added the hamburger menu to users to go back to the menu bar settings if necessary</a:t>
            </a:r>
            <a:endParaRPr sz="1400">
              <a:solidFill>
                <a:schemeClr val="dk1"/>
              </a:solidFill>
            </a:endParaRPr>
          </a:p>
          <a:p>
            <a:pPr indent="-317500" lvl="0" marL="457200" rtl="0" algn="l">
              <a:lnSpc>
                <a:spcPct val="100000"/>
              </a:lnSpc>
              <a:spcBef>
                <a:spcPts val="0"/>
              </a:spcBef>
              <a:spcAft>
                <a:spcPts val="0"/>
              </a:spcAft>
              <a:buClr>
                <a:schemeClr val="dk1"/>
              </a:buClr>
              <a:buSzPts val="1400"/>
              <a:buAutoNum type="arabicParenR"/>
            </a:pPr>
            <a:r>
              <a:rPr lang="en" sz="1400">
                <a:solidFill>
                  <a:schemeClr val="dk1"/>
                </a:solidFill>
              </a:rPr>
              <a:t>You’ll notice we have a phone # field. This is for an automatic text confirmation to be sent to the tenant.</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t>SALLY</a:t>
            </a:r>
            <a:endParaRPr sz="1200"/>
          </a:p>
          <a:p>
            <a:pPr indent="0" lvl="0" marL="0" rtl="0" algn="l">
              <a:lnSpc>
                <a:spcPct val="100000"/>
              </a:lnSpc>
              <a:spcBef>
                <a:spcPts val="0"/>
              </a:spcBef>
              <a:spcAft>
                <a:spcPts val="0"/>
              </a:spcAft>
              <a:buClr>
                <a:schemeClr val="dk1"/>
              </a:buClr>
              <a:buSzPts val="1100"/>
              <a:buFont typeface="Arial"/>
              <a:buNone/>
            </a:pPr>
            <a:r>
              <a:rPr lang="en" sz="1200"/>
              <a:t>Send frank folder with images (DONE)</a:t>
            </a:r>
            <a:endParaRPr sz="1200"/>
          </a:p>
          <a:p>
            <a:pPr indent="0" lvl="0" marL="0" rtl="0" algn="l">
              <a:lnSpc>
                <a:spcPct val="100000"/>
              </a:lnSpc>
              <a:spcBef>
                <a:spcPts val="0"/>
              </a:spcBef>
              <a:spcAft>
                <a:spcPts val="0"/>
              </a:spcAft>
              <a:buClr>
                <a:schemeClr val="dk1"/>
              </a:buClr>
              <a:buSzPts val="1100"/>
              <a:buFont typeface="Arial"/>
              <a:buNone/>
            </a:pPr>
            <a:r>
              <a:rPr lang="en" sz="1200"/>
              <a:t>Add transition slide with context for each</a:t>
            </a:r>
            <a:endParaRPr sz="1200"/>
          </a:p>
          <a:p>
            <a:pPr indent="0" lvl="0" marL="0" rtl="0" algn="l">
              <a:lnSpc>
                <a:spcPct val="100000"/>
              </a:lnSpc>
              <a:spcBef>
                <a:spcPts val="0"/>
              </a:spcBef>
              <a:spcAft>
                <a:spcPts val="0"/>
              </a:spcAft>
              <a:buClr>
                <a:schemeClr val="dk1"/>
              </a:buClr>
              <a:buSzPts val="1100"/>
              <a:buFont typeface="Arial"/>
              <a:buNone/>
            </a:pPr>
            <a:r>
              <a:rPr lang="en" sz="1200"/>
              <a:t>Colorful borders (teal or orange) -- transition wise</a:t>
            </a:r>
            <a:endParaRPr sz="1200"/>
          </a:p>
          <a:p>
            <a:pPr indent="0" lvl="0" marL="0" rtl="0" algn="l">
              <a:lnSpc>
                <a:spcPct val="100000"/>
              </a:lnSpc>
              <a:spcBef>
                <a:spcPts val="0"/>
              </a:spcBef>
              <a:spcAft>
                <a:spcPts val="0"/>
              </a:spcAft>
              <a:buClr>
                <a:schemeClr val="dk1"/>
              </a:buClr>
              <a:buSzPts val="1100"/>
              <a:buFont typeface="Arial"/>
              <a:buNone/>
            </a:pPr>
            <a:r>
              <a:t/>
            </a:r>
            <a:endParaRPr sz="1200"/>
          </a:p>
          <a:p>
            <a:pPr indent="0" lvl="0" marL="0" rtl="0" algn="l">
              <a:lnSpc>
                <a:spcPct val="100000"/>
              </a:lnSpc>
              <a:spcBef>
                <a:spcPts val="0"/>
              </a:spcBef>
              <a:spcAft>
                <a:spcPts val="0"/>
              </a:spcAft>
              <a:buClr>
                <a:schemeClr val="dk1"/>
              </a:buClr>
              <a:buSzPts val="1100"/>
              <a:buFont typeface="Arial"/>
              <a:buNone/>
            </a:pPr>
            <a:r>
              <a:rPr b="1" lang="en" sz="1200"/>
              <a:t>Chat:</a:t>
            </a:r>
            <a:endParaRPr b="1" sz="1200"/>
          </a:p>
          <a:p>
            <a:pPr indent="0" lvl="0" marL="0" rtl="0" algn="l">
              <a:lnSpc>
                <a:spcPct val="100000"/>
              </a:lnSpc>
              <a:spcBef>
                <a:spcPts val="0"/>
              </a:spcBef>
              <a:spcAft>
                <a:spcPts val="0"/>
              </a:spcAft>
              <a:buClr>
                <a:schemeClr val="dk1"/>
              </a:buClr>
              <a:buSzPts val="1100"/>
              <a:buFont typeface="Arial"/>
              <a:buNone/>
            </a:pPr>
            <a:r>
              <a:rPr lang="en" sz="1400"/>
              <a:t>-Our chat feature is inspired by iMessage on the iPhone. From research majority of our users has an iPhone and are familiar with iMessage</a:t>
            </a:r>
            <a:endParaRPr sz="1400"/>
          </a:p>
          <a:p>
            <a:pPr indent="0" lvl="0" marL="0" rtl="0" algn="l">
              <a:lnSpc>
                <a:spcPct val="100000"/>
              </a:lnSpc>
              <a:spcBef>
                <a:spcPts val="0"/>
              </a:spcBef>
              <a:spcAft>
                <a:spcPts val="0"/>
              </a:spcAft>
              <a:buClr>
                <a:schemeClr val="dk1"/>
              </a:buClr>
              <a:buSzPts val="1100"/>
              <a:buFont typeface="Arial"/>
              <a:buNone/>
            </a:pPr>
            <a:r>
              <a:rPr lang="en" sz="1400"/>
              <a:t>-So we have </a:t>
            </a:r>
            <a:endParaRPr sz="1400"/>
          </a:p>
          <a:p>
            <a:pPr indent="0" lvl="0" marL="0" rtl="0" algn="l">
              <a:lnSpc>
                <a:spcPct val="100000"/>
              </a:lnSpc>
              <a:spcBef>
                <a:spcPts val="0"/>
              </a:spcBef>
              <a:spcAft>
                <a:spcPts val="0"/>
              </a:spcAft>
              <a:buClr>
                <a:schemeClr val="dk1"/>
              </a:buClr>
              <a:buSzPts val="1100"/>
              <a:buFont typeface="Arial"/>
              <a:buNone/>
            </a:pPr>
            <a:r>
              <a:rPr lang="en" sz="1400"/>
              <a:t>1) What it looks like for a private message between any two people in the coliving building </a:t>
            </a:r>
            <a:endParaRPr sz="1400"/>
          </a:p>
          <a:p>
            <a:pPr indent="0" lvl="0" marL="0" rtl="0" algn="l">
              <a:lnSpc>
                <a:spcPct val="100000"/>
              </a:lnSpc>
              <a:spcBef>
                <a:spcPts val="0"/>
              </a:spcBef>
              <a:spcAft>
                <a:spcPts val="0"/>
              </a:spcAft>
              <a:buClr>
                <a:schemeClr val="dk1"/>
              </a:buClr>
              <a:buSzPts val="1100"/>
              <a:buFont typeface="Arial"/>
              <a:buNone/>
            </a:pPr>
            <a:r>
              <a:rPr lang="en" sz="1400"/>
              <a:t>2) Overview of all the messages sent with most recent being on top </a:t>
            </a:r>
            <a:endParaRPr sz="1400"/>
          </a:p>
          <a:p>
            <a:pPr indent="0" lvl="0" marL="0" rtl="0" algn="l">
              <a:lnSpc>
                <a:spcPct val="100000"/>
              </a:lnSpc>
              <a:spcBef>
                <a:spcPts val="0"/>
              </a:spcBef>
              <a:spcAft>
                <a:spcPts val="0"/>
              </a:spcAft>
              <a:buClr>
                <a:schemeClr val="dk1"/>
              </a:buClr>
              <a:buSzPts val="1100"/>
              <a:buFont typeface="Arial"/>
              <a:buNone/>
            </a:pPr>
            <a:r>
              <a:rPr lang="en" sz="1400"/>
              <a:t>3) We show what it would look like when Maintenance texts a confirmation text to the tenant who submitted the work ticket, and the ability to continue being in contact with Maintenance in that thread</a:t>
            </a:r>
            <a:endParaRPr sz="1400"/>
          </a:p>
          <a:p>
            <a:pPr indent="0" lvl="0" marL="0" rtl="0" algn="l">
              <a:lnSpc>
                <a:spcPct val="100000"/>
              </a:lnSpc>
              <a:spcBef>
                <a:spcPts val="0"/>
              </a:spcBef>
              <a:spcAft>
                <a:spcPts val="0"/>
              </a:spcAft>
              <a:buClr>
                <a:schemeClr val="dk1"/>
              </a:buClr>
              <a:buSzPts val="1100"/>
              <a:buFont typeface="Arial"/>
              <a:buNone/>
            </a:pPr>
            <a:r>
              <a:rPr lang="en" sz="1400"/>
              <a:t>4) Several chat options -- tapping on the compose message icon to see 3 options: to start a chat with a tenant, or with management, or with maintenance. The other two would show a list of suggested contacts maybe favorites or most recents to start a chat with</a:t>
            </a:r>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SALLY</a:t>
            </a:r>
            <a:endParaRPr sz="1200"/>
          </a:p>
          <a:p>
            <a:pPr indent="0" lvl="0" marL="0" rtl="0" algn="l">
              <a:lnSpc>
                <a:spcPct val="100000"/>
              </a:lnSpc>
              <a:spcBef>
                <a:spcPts val="0"/>
              </a:spcBef>
              <a:spcAft>
                <a:spcPts val="0"/>
              </a:spcAft>
              <a:buClr>
                <a:schemeClr val="dk1"/>
              </a:buClr>
              <a:buSzPts val="1100"/>
              <a:buFont typeface="Arial"/>
              <a:buNone/>
            </a:pPr>
            <a:r>
              <a:t/>
            </a:r>
            <a:endParaRPr sz="1200"/>
          </a:p>
          <a:p>
            <a:pPr indent="0" lvl="0" marL="0" rtl="0" algn="l">
              <a:lnSpc>
                <a:spcPct val="100000"/>
              </a:lnSpc>
              <a:spcBef>
                <a:spcPts val="0"/>
              </a:spcBef>
              <a:spcAft>
                <a:spcPts val="0"/>
              </a:spcAft>
              <a:buClr>
                <a:schemeClr val="dk1"/>
              </a:buClr>
              <a:buSzPts val="1100"/>
              <a:buFont typeface="Arial"/>
              <a:buNone/>
            </a:pPr>
            <a:r>
              <a:rPr b="1" lang="en" sz="1200">
                <a:solidFill>
                  <a:schemeClr val="dk1"/>
                </a:solidFill>
              </a:rPr>
              <a:t>Shared Calendar:</a:t>
            </a:r>
            <a:endParaRPr b="1"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-This is a shared calendar to improve communication between suitemates. Providing a smoother process and transparency amongst everyone. It is a standard calendar view. Maintenance appointments will also show up on the shared calendar</a:t>
            </a:r>
            <a:endParaRPr sz="12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SALLY</a:t>
            </a:r>
            <a:endParaRPr sz="1200"/>
          </a:p>
          <a:p>
            <a:pPr indent="0" lvl="0" marL="0" rtl="0" algn="l">
              <a:lnSpc>
                <a:spcPct val="100000"/>
              </a:lnSpc>
              <a:spcBef>
                <a:spcPts val="0"/>
              </a:spcBef>
              <a:spcAft>
                <a:spcPts val="0"/>
              </a:spcAft>
              <a:buClr>
                <a:schemeClr val="dk1"/>
              </a:buClr>
              <a:buSzPts val="1100"/>
              <a:buFont typeface="Arial"/>
              <a:buNone/>
            </a:pPr>
            <a:r>
              <a:t/>
            </a:r>
            <a:endParaRPr sz="1200"/>
          </a:p>
          <a:p>
            <a:pPr indent="0" lvl="0" marL="0" rtl="0" algn="l">
              <a:lnSpc>
                <a:spcPct val="100000"/>
              </a:lnSpc>
              <a:spcBef>
                <a:spcPts val="0"/>
              </a:spcBef>
              <a:spcAft>
                <a:spcPts val="0"/>
              </a:spcAft>
              <a:buClr>
                <a:schemeClr val="dk1"/>
              </a:buClr>
              <a:buSzPts val="1100"/>
              <a:buFont typeface="Arial"/>
              <a:buNone/>
            </a:pPr>
            <a:r>
              <a:rPr b="1" lang="en" sz="1200">
                <a:solidFill>
                  <a:schemeClr val="dk1"/>
                </a:solidFill>
              </a:rPr>
              <a:t>Community Feed:</a:t>
            </a:r>
            <a:endParaRPr b="1"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-Community is a crucial part to all the users based on research. We wanted to make sure the Community Feed for the co-living space is full of interesting events and workshops hosted by Management, tenant themselves, or vendors.</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You can filter by community posts, community, events, educational workshops, and other categories.</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On the Community Feed, you can RSVP, heart, and share an event on the community feed. Throughout time, the app will start recognizing the things you heart and RSVPed to, to start suggesting things that you may like up top for the next time you open the community feed</a:t>
            </a:r>
            <a:endParaRPr sz="12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solidFill>
                  <a:schemeClr val="dk1"/>
                </a:solidFill>
              </a:rPr>
              <a:t>SIMONE</a:t>
            </a:r>
            <a:endParaRPr sz="2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24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150">
                <a:solidFill>
                  <a:schemeClr val="dk1"/>
                </a:solidFill>
              </a:rPr>
              <a:t>DISCOVER</a:t>
            </a:r>
            <a:endParaRPr sz="2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50">
                <a:solidFill>
                  <a:schemeClr val="dk1"/>
                </a:solidFill>
              </a:rPr>
              <a:t>Choosing the topic</a:t>
            </a:r>
            <a:endParaRPr b="1"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50">
                <a:solidFill>
                  <a:schemeClr val="dk1"/>
                </a:solidFill>
              </a:rPr>
              <a:t>Identifying the problem</a:t>
            </a:r>
            <a:endParaRPr b="1"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50">
                <a:solidFill>
                  <a:schemeClr val="dk1"/>
                </a:solidFill>
              </a:rPr>
              <a:t>Screener Surveys </a:t>
            </a:r>
            <a:endParaRPr sz="11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50">
                <a:solidFill>
                  <a:schemeClr val="dk1"/>
                </a:solidFill>
              </a:rPr>
              <a:t>User Interviews</a:t>
            </a:r>
            <a:endParaRPr sz="11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5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150">
                <a:solidFill>
                  <a:schemeClr val="dk1"/>
                </a:solidFill>
              </a:rPr>
              <a:t>DEFINE</a:t>
            </a:r>
            <a:endParaRPr b="1" sz="11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50">
                <a:solidFill>
                  <a:schemeClr val="dk1"/>
                </a:solidFill>
              </a:rPr>
              <a:t>Affinity Mapping</a:t>
            </a:r>
            <a:endParaRPr sz="11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50">
                <a:solidFill>
                  <a:schemeClr val="dk1"/>
                </a:solidFill>
              </a:rPr>
              <a:t>User Persona</a:t>
            </a:r>
            <a:endParaRPr sz="11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50">
                <a:solidFill>
                  <a:schemeClr val="dk1"/>
                </a:solidFill>
              </a:rPr>
              <a:t>Problem Statement</a:t>
            </a:r>
            <a:endParaRPr sz="11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50">
                <a:solidFill>
                  <a:schemeClr val="dk1"/>
                </a:solidFill>
              </a:rPr>
              <a:t>Organizational Partnership</a:t>
            </a:r>
            <a:endParaRPr sz="11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50">
                <a:solidFill>
                  <a:schemeClr val="dk1"/>
                </a:solidFill>
              </a:rPr>
              <a:t>Platform Choice</a:t>
            </a:r>
            <a:endParaRPr sz="11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5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150">
                <a:solidFill>
                  <a:schemeClr val="dk1"/>
                </a:solidFill>
              </a:rPr>
              <a:t>DESIGN</a:t>
            </a:r>
            <a:endParaRPr sz="11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50">
                <a:solidFill>
                  <a:schemeClr val="dk1"/>
                </a:solidFill>
              </a:rPr>
              <a:t>Design Studio</a:t>
            </a:r>
            <a:endParaRPr sz="11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50">
                <a:solidFill>
                  <a:schemeClr val="dk1"/>
                </a:solidFill>
              </a:rPr>
              <a:t>Mid-Fidelity Wireframes</a:t>
            </a:r>
            <a:endParaRPr sz="11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50">
                <a:solidFill>
                  <a:schemeClr val="dk1"/>
                </a:solidFill>
              </a:rPr>
              <a:t> Usability Testing</a:t>
            </a:r>
            <a:endParaRPr sz="11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50">
                <a:solidFill>
                  <a:schemeClr val="dk1"/>
                </a:solidFill>
              </a:rPr>
              <a:t>Hi-Fidelity Mockups</a:t>
            </a:r>
            <a:endParaRPr sz="11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5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150">
                <a:solidFill>
                  <a:schemeClr val="dk1"/>
                </a:solidFill>
              </a:rPr>
              <a:t>DELIVER</a:t>
            </a:r>
            <a:br>
              <a:rPr b="1" lang="en" sz="1150">
                <a:solidFill>
                  <a:schemeClr val="dk1"/>
                </a:solidFill>
              </a:rPr>
            </a:br>
            <a:r>
              <a:rPr lang="en" sz="1150">
                <a:solidFill>
                  <a:schemeClr val="dk1"/>
                </a:solidFill>
              </a:rPr>
              <a:t>Future Iterations </a:t>
            </a:r>
            <a:endParaRPr sz="115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40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t>DWAYNE</a:t>
            </a:r>
            <a:endParaRPr sz="1800"/>
          </a:p>
          <a:p>
            <a:pPr indent="0" lvl="0" marL="0" rtl="0" algn="l">
              <a:lnSpc>
                <a:spcPct val="100000"/>
              </a:lnSpc>
              <a:spcBef>
                <a:spcPts val="0"/>
              </a:spcBef>
              <a:spcAft>
                <a:spcPts val="0"/>
              </a:spcAft>
              <a:buSzPts val="1100"/>
              <a:buNone/>
            </a:pPr>
            <a:r>
              <a:rPr lang="en" sz="1800"/>
              <a:t>Do we need Mid-Fi prototype? Or just Hi-Fi</a:t>
            </a:r>
            <a:endParaRPr sz="180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DWAYNE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DWAYNE</a:t>
            </a:r>
            <a:endParaRPr>
              <a:solidFill>
                <a:schemeClr val="dk1"/>
              </a:solidFill>
            </a:endParaRPr>
          </a:p>
          <a:p>
            <a:pPr indent="0" lvl="0" marL="0" rtl="0" algn="l">
              <a:lnSpc>
                <a:spcPct val="100000"/>
              </a:lnSpc>
              <a:spcBef>
                <a:spcPts val="0"/>
              </a:spcBef>
              <a:spcAft>
                <a:spcPts val="0"/>
              </a:spcAft>
              <a:buSzPts val="1100"/>
              <a:buNone/>
            </a:pPr>
            <a:r>
              <a:t/>
            </a:r>
            <a:endParaRPr sz="1700"/>
          </a:p>
          <a:p>
            <a:pPr indent="0" lvl="0" marL="0" rtl="0" algn="l">
              <a:lnSpc>
                <a:spcPct val="100000"/>
              </a:lnSpc>
              <a:spcBef>
                <a:spcPts val="0"/>
              </a:spcBef>
              <a:spcAft>
                <a:spcPts val="0"/>
              </a:spcAft>
              <a:buSzPts val="1100"/>
              <a:buNone/>
            </a:pPr>
            <a:r>
              <a:rPr lang="en" sz="1700"/>
              <a:t>Bold the yellow oval</a:t>
            </a:r>
            <a:endParaRPr sz="1700"/>
          </a:p>
          <a:p>
            <a:pPr indent="0" lvl="0" marL="0" rtl="0" algn="l">
              <a:lnSpc>
                <a:spcPct val="100000"/>
              </a:lnSpc>
              <a:spcBef>
                <a:spcPts val="0"/>
              </a:spcBef>
              <a:spcAft>
                <a:spcPts val="0"/>
              </a:spcAft>
              <a:buSzPts val="1100"/>
              <a:buNone/>
            </a:pPr>
            <a:r>
              <a:rPr lang="en" sz="1700"/>
              <a:t>And add 1,2 annotations (with analysis)</a:t>
            </a:r>
            <a:endParaRPr sz="17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DWAYNE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DWAYNE</a:t>
            </a:r>
            <a:endParaRPr>
              <a:solidFill>
                <a:schemeClr val="dk1"/>
              </a:solidFill>
            </a:endParaRPr>
          </a:p>
          <a:p>
            <a:pPr indent="0" lvl="0" marL="0" rtl="0" algn="l">
              <a:lnSpc>
                <a:spcPct val="100000"/>
              </a:lnSpc>
              <a:spcBef>
                <a:spcPts val="0"/>
              </a:spcBef>
              <a:spcAft>
                <a:spcPts val="0"/>
              </a:spcAft>
              <a:buSzPts val="1100"/>
              <a:buNone/>
            </a:pPr>
            <a:r>
              <a:t/>
            </a:r>
            <a:endParaRPr sz="1700"/>
          </a:p>
          <a:p>
            <a:pPr indent="0" lvl="0" marL="0" rtl="0" algn="l">
              <a:lnSpc>
                <a:spcPct val="100000"/>
              </a:lnSpc>
              <a:spcBef>
                <a:spcPts val="0"/>
              </a:spcBef>
              <a:spcAft>
                <a:spcPts val="0"/>
              </a:spcAft>
              <a:buSzPts val="1100"/>
              <a:buNone/>
            </a:pPr>
            <a:r>
              <a:rPr lang="en" sz="1700"/>
              <a:t>Add ‘compose new text’ into analysis and add annotations</a:t>
            </a:r>
            <a:endParaRPr sz="17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DWAYNE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DWAYNE</a:t>
            </a:r>
            <a:endParaRPr>
              <a:solidFill>
                <a:schemeClr val="dk1"/>
              </a:solidFill>
            </a:endParaRPr>
          </a:p>
          <a:p>
            <a:pPr indent="0" lvl="0" marL="0" rtl="0" algn="l">
              <a:lnSpc>
                <a:spcPct val="100000"/>
              </a:lnSpc>
              <a:spcBef>
                <a:spcPts val="0"/>
              </a:spcBef>
              <a:spcAft>
                <a:spcPts val="0"/>
              </a:spcAft>
              <a:buSzPts val="1100"/>
              <a:buNone/>
            </a:pPr>
            <a:r>
              <a:t/>
            </a:r>
            <a:endParaRPr sz="17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DWAYNE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p>
          <a:p>
            <a:pPr indent="0" lvl="0" marL="0" rtl="0" algn="l">
              <a:lnSpc>
                <a:spcPct val="100000"/>
              </a:lnSpc>
              <a:spcBef>
                <a:spcPts val="0"/>
              </a:spcBef>
              <a:spcAft>
                <a:spcPts val="0"/>
              </a:spcAft>
              <a:buClr>
                <a:schemeClr val="dk1"/>
              </a:buClr>
              <a:buSzPts val="1100"/>
              <a:buFont typeface="Arial"/>
              <a:buNone/>
            </a:pPr>
            <a:r>
              <a:rPr lang="en" sz="1000"/>
              <a:t>Changes/Differences between </a:t>
            </a:r>
            <a:r>
              <a:rPr b="1" lang="en" sz="1000"/>
              <a:t>mid-fi</a:t>
            </a:r>
            <a:r>
              <a:rPr lang="en" sz="1000"/>
              <a:t> and </a:t>
            </a:r>
            <a:r>
              <a:rPr b="1" lang="en" sz="1000"/>
              <a:t>hi-fi </a:t>
            </a:r>
            <a:r>
              <a:rPr lang="en" sz="1000"/>
              <a:t>(only cropped hi-fi/zoomed in to show a preview)</a:t>
            </a:r>
            <a:endParaRPr sz="1000"/>
          </a:p>
          <a:p>
            <a:pPr indent="0" lvl="0" marL="0" rtl="0" algn="l">
              <a:lnSpc>
                <a:spcPct val="100000"/>
              </a:lnSpc>
              <a:spcBef>
                <a:spcPts val="0"/>
              </a:spcBef>
              <a:spcAft>
                <a:spcPts val="0"/>
              </a:spcAft>
              <a:buSzPts val="1100"/>
              <a:buNone/>
            </a:pPr>
            <a:r>
              <a:t/>
            </a:r>
            <a:endParaRPr sz="1000"/>
          </a:p>
          <a:p>
            <a:pPr indent="0" lvl="0" marL="0" rtl="0" algn="l">
              <a:lnSpc>
                <a:spcPct val="100000"/>
              </a:lnSpc>
              <a:spcBef>
                <a:spcPts val="0"/>
              </a:spcBef>
              <a:spcAft>
                <a:spcPts val="0"/>
              </a:spcAft>
              <a:buSzPts val="1100"/>
              <a:buNone/>
            </a:pPr>
            <a:r>
              <a:t/>
            </a:r>
            <a:endParaRPr sz="1000"/>
          </a:p>
          <a:p>
            <a:pPr indent="0" lvl="0" marL="0" rtl="0" algn="l">
              <a:lnSpc>
                <a:spcPct val="100000"/>
              </a:lnSpc>
              <a:spcBef>
                <a:spcPts val="0"/>
              </a:spcBef>
              <a:spcAft>
                <a:spcPts val="0"/>
              </a:spcAft>
              <a:buSzPts val="1100"/>
              <a:buNone/>
            </a:pPr>
            <a:r>
              <a:rPr lang="en" sz="1000"/>
              <a:t>Small and big mid fi and hi fi</a:t>
            </a:r>
            <a:endParaRPr sz="1000"/>
          </a:p>
          <a:p>
            <a:pPr indent="0" lvl="0" marL="0" rtl="0" algn="l">
              <a:lnSpc>
                <a:spcPct val="100000"/>
              </a:lnSpc>
              <a:spcBef>
                <a:spcPts val="0"/>
              </a:spcBef>
              <a:spcAft>
                <a:spcPts val="0"/>
              </a:spcAft>
              <a:buSzPts val="1100"/>
              <a:buNone/>
            </a:pPr>
            <a:r>
              <a:rPr lang="en" sz="1000"/>
              <a:t>Fix fonts</a:t>
            </a:r>
            <a:endParaRPr sz="1000"/>
          </a:p>
          <a:p>
            <a:pPr indent="0" lvl="0" marL="0" rtl="0" algn="l">
              <a:lnSpc>
                <a:spcPct val="100000"/>
              </a:lnSpc>
              <a:spcBef>
                <a:spcPts val="0"/>
              </a:spcBef>
              <a:spcAft>
                <a:spcPts val="0"/>
              </a:spcAft>
              <a:buSzPts val="1100"/>
              <a:buNone/>
            </a:pPr>
            <a:r>
              <a:t/>
            </a:r>
            <a:endParaRPr sz="10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DWAYNE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p>
          <a:p>
            <a:pPr indent="0" lvl="0" marL="0" rtl="0" algn="l">
              <a:lnSpc>
                <a:spcPct val="100000"/>
              </a:lnSpc>
              <a:spcBef>
                <a:spcPts val="0"/>
              </a:spcBef>
              <a:spcAft>
                <a:spcPts val="0"/>
              </a:spcAft>
              <a:buClr>
                <a:schemeClr val="dk1"/>
              </a:buClr>
              <a:buSzPts val="1100"/>
              <a:buFont typeface="Arial"/>
              <a:buNone/>
            </a:pPr>
            <a:r>
              <a:rPr lang="en" sz="1000"/>
              <a:t>Changes/Differences between </a:t>
            </a:r>
            <a:r>
              <a:rPr b="1" lang="en" sz="1000"/>
              <a:t>mid-fi</a:t>
            </a:r>
            <a:r>
              <a:rPr lang="en" sz="1000"/>
              <a:t> and </a:t>
            </a:r>
            <a:r>
              <a:rPr b="1" lang="en" sz="1000"/>
              <a:t>hi-fi </a:t>
            </a:r>
            <a:r>
              <a:rPr lang="en" sz="1000"/>
              <a:t>(only cropped hi-fi/zoomed in to show a preview)</a:t>
            </a:r>
            <a:endParaRPr sz="1000"/>
          </a:p>
          <a:p>
            <a:pPr indent="0" lvl="0" marL="0" rtl="0" algn="l">
              <a:lnSpc>
                <a:spcPct val="100000"/>
              </a:lnSpc>
              <a:spcBef>
                <a:spcPts val="0"/>
              </a:spcBef>
              <a:spcAft>
                <a:spcPts val="0"/>
              </a:spcAft>
              <a:buSzPts val="1100"/>
              <a:buNone/>
            </a:pPr>
            <a:r>
              <a:t/>
            </a:r>
            <a:endParaRPr sz="1000"/>
          </a:p>
          <a:p>
            <a:pPr indent="0" lvl="0" marL="0" rtl="0" algn="l">
              <a:lnSpc>
                <a:spcPct val="100000"/>
              </a:lnSpc>
              <a:spcBef>
                <a:spcPts val="0"/>
              </a:spcBef>
              <a:spcAft>
                <a:spcPts val="0"/>
              </a:spcAft>
              <a:buSzPts val="1100"/>
              <a:buNone/>
            </a:pPr>
            <a:r>
              <a:t/>
            </a:r>
            <a:endParaRPr sz="1000"/>
          </a:p>
          <a:p>
            <a:pPr indent="0" lvl="0" marL="0" rtl="0" algn="l">
              <a:lnSpc>
                <a:spcPct val="100000"/>
              </a:lnSpc>
              <a:spcBef>
                <a:spcPts val="0"/>
              </a:spcBef>
              <a:spcAft>
                <a:spcPts val="0"/>
              </a:spcAft>
              <a:buSzPts val="1100"/>
              <a:buNone/>
            </a:pPr>
            <a:r>
              <a:rPr lang="en" sz="1000"/>
              <a:t>Small and big mid fi and hi fi</a:t>
            </a:r>
            <a:endParaRPr sz="1000"/>
          </a:p>
          <a:p>
            <a:pPr indent="0" lvl="0" marL="0" rtl="0" algn="l">
              <a:lnSpc>
                <a:spcPct val="100000"/>
              </a:lnSpc>
              <a:spcBef>
                <a:spcPts val="0"/>
              </a:spcBef>
              <a:spcAft>
                <a:spcPts val="0"/>
              </a:spcAft>
              <a:buSzPts val="1100"/>
              <a:buNone/>
            </a:pPr>
            <a:r>
              <a:rPr lang="en" sz="1000"/>
              <a:t>Fix fonts</a:t>
            </a:r>
            <a:endParaRPr sz="1000"/>
          </a:p>
          <a:p>
            <a:pPr indent="0" lvl="0" marL="0" rtl="0" algn="l">
              <a:lnSpc>
                <a:spcPct val="100000"/>
              </a:lnSpc>
              <a:spcBef>
                <a:spcPts val="0"/>
              </a:spcBef>
              <a:spcAft>
                <a:spcPts val="0"/>
              </a:spcAft>
              <a:buSzPts val="1100"/>
              <a:buNone/>
            </a:pPr>
            <a:r>
              <a:t/>
            </a:r>
            <a:endParaRPr sz="10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DWAYNE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p>
          <a:p>
            <a:pPr indent="0" lvl="0" marL="0" rtl="0" algn="l">
              <a:lnSpc>
                <a:spcPct val="100000"/>
              </a:lnSpc>
              <a:spcBef>
                <a:spcPts val="0"/>
              </a:spcBef>
              <a:spcAft>
                <a:spcPts val="0"/>
              </a:spcAft>
              <a:buClr>
                <a:schemeClr val="dk1"/>
              </a:buClr>
              <a:buSzPts val="1100"/>
              <a:buFont typeface="Arial"/>
              <a:buNone/>
            </a:pPr>
            <a:r>
              <a:rPr lang="en" sz="1000"/>
              <a:t>Changes/Differences between </a:t>
            </a:r>
            <a:r>
              <a:rPr b="1" lang="en" sz="1000"/>
              <a:t>mid-fi</a:t>
            </a:r>
            <a:r>
              <a:rPr lang="en" sz="1000"/>
              <a:t> and </a:t>
            </a:r>
            <a:r>
              <a:rPr b="1" lang="en" sz="1000"/>
              <a:t>hi-fi </a:t>
            </a:r>
            <a:r>
              <a:rPr lang="en" sz="1000"/>
              <a:t>(only cropped hi-fi/zoomed in to show a preview)</a:t>
            </a:r>
            <a:endParaRPr sz="1000"/>
          </a:p>
          <a:p>
            <a:pPr indent="0" lvl="0" marL="0" rtl="0" algn="l">
              <a:lnSpc>
                <a:spcPct val="100000"/>
              </a:lnSpc>
              <a:spcBef>
                <a:spcPts val="0"/>
              </a:spcBef>
              <a:spcAft>
                <a:spcPts val="0"/>
              </a:spcAft>
              <a:buSzPts val="1100"/>
              <a:buNone/>
            </a:pPr>
            <a:r>
              <a:t/>
            </a:r>
            <a:endParaRPr sz="10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2400">
                <a:solidFill>
                  <a:schemeClr val="dk1"/>
                </a:solidFill>
              </a:rPr>
              <a:t>SIMONE</a:t>
            </a:r>
            <a:endParaRPr sz="2400">
              <a:solidFill>
                <a:schemeClr val="dk1"/>
              </a:solidFill>
            </a:endParaRPr>
          </a:p>
          <a:p>
            <a:pPr indent="0" lvl="0" marL="0" rtl="0" algn="l">
              <a:lnSpc>
                <a:spcPct val="100000"/>
              </a:lnSpc>
              <a:spcBef>
                <a:spcPts val="0"/>
              </a:spcBef>
              <a:spcAft>
                <a:spcPts val="0"/>
              </a:spcAft>
              <a:buSzPts val="1100"/>
              <a:buNone/>
            </a:pPr>
            <a:r>
              <a:t/>
            </a:r>
            <a:endParaRPr sz="2400">
              <a:solidFill>
                <a:schemeClr val="dk1"/>
              </a:solidFill>
            </a:endParaRPr>
          </a:p>
          <a:p>
            <a:pPr indent="0" lvl="0" marL="0" rtl="0" algn="l">
              <a:lnSpc>
                <a:spcPct val="100000"/>
              </a:lnSpc>
              <a:spcBef>
                <a:spcPts val="0"/>
              </a:spcBef>
              <a:spcAft>
                <a:spcPts val="0"/>
              </a:spcAft>
              <a:buSzPts val="1100"/>
              <a:buNone/>
            </a:pPr>
            <a:r>
              <a:rPr lang="en" sz="2400">
                <a:solidFill>
                  <a:schemeClr val="dk1"/>
                </a:solidFill>
              </a:rPr>
              <a:t>The first part of the process is the DISCOVER PHASE</a:t>
            </a:r>
            <a:endParaRPr sz="2400">
              <a:solidFill>
                <a:schemeClr val="dk1"/>
              </a:solidFill>
            </a:endParaRPr>
          </a:p>
          <a:p>
            <a:pPr indent="0" lvl="0" marL="0" rtl="0" algn="l">
              <a:lnSpc>
                <a:spcPct val="100000"/>
              </a:lnSpc>
              <a:spcBef>
                <a:spcPts val="0"/>
              </a:spcBef>
              <a:spcAft>
                <a:spcPts val="0"/>
              </a:spcAft>
              <a:buSzPts val="1100"/>
              <a:buNone/>
            </a:pPr>
            <a:r>
              <a:t/>
            </a:r>
            <a:endParaRPr sz="2400">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DWAYNE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Changes/Differences between </a:t>
            </a:r>
            <a:r>
              <a:rPr b="1" lang="en" sz="1000">
                <a:solidFill>
                  <a:schemeClr val="dk1"/>
                </a:solidFill>
              </a:rPr>
              <a:t>mid-fi</a:t>
            </a:r>
            <a:r>
              <a:rPr lang="en" sz="1000">
                <a:solidFill>
                  <a:schemeClr val="dk1"/>
                </a:solidFill>
              </a:rPr>
              <a:t> and </a:t>
            </a:r>
            <a:r>
              <a:rPr b="1" lang="en" sz="1000">
                <a:solidFill>
                  <a:schemeClr val="dk1"/>
                </a:solidFill>
              </a:rPr>
              <a:t>hi-fi </a:t>
            </a:r>
            <a:r>
              <a:rPr lang="en" sz="1000">
                <a:solidFill>
                  <a:schemeClr val="dk1"/>
                </a:solidFill>
              </a:rPr>
              <a:t>(only cropped hi-fi/zoomed in to show a preview)</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DWAYNE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Changes/Differences between </a:t>
            </a:r>
            <a:r>
              <a:rPr b="1" lang="en" sz="1000">
                <a:solidFill>
                  <a:schemeClr val="dk1"/>
                </a:solidFill>
              </a:rPr>
              <a:t>mid-fi</a:t>
            </a:r>
            <a:r>
              <a:rPr lang="en" sz="1000">
                <a:solidFill>
                  <a:schemeClr val="dk1"/>
                </a:solidFill>
              </a:rPr>
              <a:t> and </a:t>
            </a:r>
            <a:r>
              <a:rPr b="1" lang="en" sz="1000">
                <a:solidFill>
                  <a:schemeClr val="dk1"/>
                </a:solidFill>
              </a:rPr>
              <a:t>hi-fi </a:t>
            </a:r>
            <a:r>
              <a:rPr lang="en" sz="1000">
                <a:solidFill>
                  <a:schemeClr val="dk1"/>
                </a:solidFill>
              </a:rPr>
              <a:t>(only cropped hi-fi/zoomed in to show a preview)</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DWAYNE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Changes/Differences between </a:t>
            </a:r>
            <a:r>
              <a:rPr b="1" lang="en" sz="1000">
                <a:solidFill>
                  <a:schemeClr val="dk1"/>
                </a:solidFill>
              </a:rPr>
              <a:t>mid-fi</a:t>
            </a:r>
            <a:r>
              <a:rPr lang="en" sz="1000">
                <a:solidFill>
                  <a:schemeClr val="dk1"/>
                </a:solidFill>
              </a:rPr>
              <a:t> and </a:t>
            </a:r>
            <a:r>
              <a:rPr b="1" lang="en" sz="1000">
                <a:solidFill>
                  <a:schemeClr val="dk1"/>
                </a:solidFill>
              </a:rPr>
              <a:t>hi-fi </a:t>
            </a:r>
            <a:r>
              <a:rPr lang="en" sz="1000">
                <a:solidFill>
                  <a:schemeClr val="dk1"/>
                </a:solidFill>
              </a:rPr>
              <a:t>(only cropped hi-fi/zoomed in to show a preview)</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DWAYNE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Changes/Differences between </a:t>
            </a:r>
            <a:r>
              <a:rPr b="1" lang="en" sz="1000">
                <a:solidFill>
                  <a:schemeClr val="dk1"/>
                </a:solidFill>
              </a:rPr>
              <a:t>mid-fi</a:t>
            </a:r>
            <a:r>
              <a:rPr lang="en" sz="1000">
                <a:solidFill>
                  <a:schemeClr val="dk1"/>
                </a:solidFill>
              </a:rPr>
              <a:t> and </a:t>
            </a:r>
            <a:r>
              <a:rPr b="1" lang="en" sz="1000">
                <a:solidFill>
                  <a:schemeClr val="dk1"/>
                </a:solidFill>
              </a:rPr>
              <a:t>hi-fi </a:t>
            </a:r>
            <a:r>
              <a:rPr lang="en" sz="1000">
                <a:solidFill>
                  <a:schemeClr val="dk1"/>
                </a:solidFill>
              </a:rPr>
              <a:t>(only cropped hi-fi/zoomed in to show a preview)</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Arrow pointing to changes</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Labels with mid fi to hifi</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2" name="Google Shape;792;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DWAYNE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Changes/Differences between </a:t>
            </a:r>
            <a:r>
              <a:rPr b="1" lang="en" sz="1000">
                <a:solidFill>
                  <a:schemeClr val="dk1"/>
                </a:solidFill>
              </a:rPr>
              <a:t>mid-fi</a:t>
            </a:r>
            <a:r>
              <a:rPr lang="en" sz="1000">
                <a:solidFill>
                  <a:schemeClr val="dk1"/>
                </a:solidFill>
              </a:rPr>
              <a:t> and </a:t>
            </a:r>
            <a:r>
              <a:rPr b="1" lang="en" sz="1000">
                <a:solidFill>
                  <a:schemeClr val="dk1"/>
                </a:solidFill>
              </a:rPr>
              <a:t>hi-fi </a:t>
            </a:r>
            <a:r>
              <a:rPr lang="en" sz="1000">
                <a:solidFill>
                  <a:schemeClr val="dk1"/>
                </a:solidFill>
              </a:rPr>
              <a:t>(only cropped hi-fi/zoomed in to show a preview)</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Arrow pointing to changes</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Labels with mid fi to hifi</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DWAYNE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Changes/Differences between </a:t>
            </a:r>
            <a:r>
              <a:rPr b="1" lang="en" sz="1000">
                <a:solidFill>
                  <a:schemeClr val="dk1"/>
                </a:solidFill>
              </a:rPr>
              <a:t>mid-fi</a:t>
            </a:r>
            <a:r>
              <a:rPr lang="en" sz="1000">
                <a:solidFill>
                  <a:schemeClr val="dk1"/>
                </a:solidFill>
              </a:rPr>
              <a:t> and </a:t>
            </a:r>
            <a:r>
              <a:rPr b="1" lang="en" sz="1000">
                <a:solidFill>
                  <a:schemeClr val="dk1"/>
                </a:solidFill>
              </a:rPr>
              <a:t>hi-fi </a:t>
            </a:r>
            <a:r>
              <a:rPr lang="en" sz="1000">
                <a:solidFill>
                  <a:schemeClr val="dk1"/>
                </a:solidFill>
              </a:rPr>
              <a:t>(only cropped hi-fi/zoomed in to show a preview)</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Arrow pointing to changes</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Labels with mid fi to hifi</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 name="Google Shape;837;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2000"/>
              <a:t>FRANK</a:t>
            </a:r>
            <a:endParaRPr sz="20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800"/>
              <a:t>FRANK</a:t>
            </a:r>
            <a:endParaRPr b="1" sz="1800"/>
          </a:p>
          <a:p>
            <a:pPr indent="0" lvl="0" marL="0" rtl="0" algn="l">
              <a:lnSpc>
                <a:spcPct val="100000"/>
              </a:lnSpc>
              <a:spcBef>
                <a:spcPts val="0"/>
              </a:spcBef>
              <a:spcAft>
                <a:spcPts val="0"/>
              </a:spcAft>
              <a:buSzPts val="1100"/>
              <a:buNone/>
            </a:pPr>
            <a:r>
              <a:rPr b="1" lang="en" sz="1800"/>
              <a:t>DWAYNE RESIZE COMPETITOR LOGOS </a:t>
            </a:r>
            <a:endParaRPr b="1" sz="18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UL will differentiate due to educational aspect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solidFill>
                  <a:schemeClr val="dk1"/>
                </a:solidFill>
              </a:rPr>
              <a:t>DWAYNE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b="1" lang="en">
                <a:solidFill>
                  <a:schemeClr val="dk1"/>
                </a:solidFill>
              </a:rPr>
              <a:t>Highlighting </a:t>
            </a:r>
            <a:r>
              <a:rPr lang="en">
                <a:solidFill>
                  <a:schemeClr val="dk1"/>
                </a:solidFill>
              </a:rPr>
              <a:t>what feature we made for her app, then </a:t>
            </a:r>
            <a:r>
              <a:rPr b="1" lang="en">
                <a:solidFill>
                  <a:schemeClr val="dk1"/>
                </a:solidFill>
              </a:rPr>
              <a:t>highlight in diff color </a:t>
            </a:r>
            <a:r>
              <a:rPr lang="en">
                <a:solidFill>
                  <a:schemeClr val="dk1"/>
                </a:solidFill>
              </a:rPr>
              <a:t>what we’re going to work on (educational workshops) and gray out everything else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Black and bold</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SHOULDS: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-housekeeping schedule</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-set new tenant profiles/preferences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6" name="Google Shape;856;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6" name="Google Shape;86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t>FRANK</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solidFill>
                  <a:schemeClr val="dk1"/>
                </a:solidFill>
              </a:rPr>
              <a:t>SIMONE</a:t>
            </a:r>
            <a:endParaRPr sz="2400">
              <a:solidFill>
                <a:schemeClr val="dk1"/>
              </a:solidFill>
            </a:endParaRPr>
          </a:p>
          <a:p>
            <a:pPr indent="0" lvl="0" marL="0" rtl="0" algn="l">
              <a:lnSpc>
                <a:spcPct val="100000"/>
              </a:lnSpc>
              <a:spcBef>
                <a:spcPts val="0"/>
              </a:spcBef>
              <a:spcAft>
                <a:spcPts val="0"/>
              </a:spcAft>
              <a:buSzPts val="1100"/>
              <a:buNone/>
            </a:pPr>
            <a:r>
              <a:t/>
            </a:r>
            <a:endParaRPr sz="2400">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 name="Google Shape;873;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t>FRANK</a:t>
            </a:r>
            <a:endParaRPr sz="12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solidFill>
                  <a:schemeClr val="dk1"/>
                </a:solidFill>
              </a:rPr>
              <a:t>SIMONE</a:t>
            </a:r>
            <a:endParaRPr sz="2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2100">
                <a:solidFill>
                  <a:schemeClr val="dk1"/>
                </a:solidFill>
              </a:rPr>
              <a:t>Semi-structured, one-on-one interview method where we ask questions of users to get an in-depth understanding of their</a:t>
            </a:r>
            <a:endParaRPr sz="2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2100">
                <a:solidFill>
                  <a:schemeClr val="dk1"/>
                </a:solidFill>
              </a:rPr>
              <a:t>•Values •Perceptions •Experiences •Behaviors •Needs •Goals •Pain-points </a:t>
            </a:r>
            <a:endParaRPr sz="21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400">
              <a:solidFill>
                <a:schemeClr val="dk1"/>
              </a:solidFill>
            </a:endParaRPr>
          </a:p>
          <a:p>
            <a:pPr indent="0" lvl="0" marL="0" rtl="0" algn="l">
              <a:lnSpc>
                <a:spcPct val="100000"/>
              </a:lnSpc>
              <a:spcBef>
                <a:spcPts val="0"/>
              </a:spcBef>
              <a:spcAft>
                <a:spcPts val="0"/>
              </a:spcAft>
              <a:buSzPts val="1100"/>
              <a:buNone/>
            </a:pPr>
            <a:r>
              <a:rPr lang="en" sz="2000">
                <a:solidFill>
                  <a:schemeClr val="dk1"/>
                </a:solidFill>
              </a:rPr>
              <a:t>We interviewed 4 users and here are just some general questions we asked to get to know our user’s co-living experience.</a:t>
            </a:r>
            <a:endParaRPr sz="2000">
              <a:solidFill>
                <a:schemeClr val="dk1"/>
              </a:solidFill>
            </a:endParaRPr>
          </a:p>
          <a:p>
            <a:pPr indent="0" lvl="0" marL="0" rtl="0" algn="l">
              <a:lnSpc>
                <a:spcPct val="100000"/>
              </a:lnSpc>
              <a:spcBef>
                <a:spcPts val="0"/>
              </a:spcBef>
              <a:spcAft>
                <a:spcPts val="0"/>
              </a:spcAft>
              <a:buSzPts val="1100"/>
              <a:buNone/>
            </a:pPr>
            <a:r>
              <a:t/>
            </a:r>
            <a:endParaRPr sz="2000">
              <a:solidFill>
                <a:schemeClr val="dk1"/>
              </a:solidFill>
            </a:endParaRPr>
          </a:p>
          <a:p>
            <a:pPr indent="0" lvl="0" marL="0" rtl="0" algn="l">
              <a:lnSpc>
                <a:spcPct val="100000"/>
              </a:lnSpc>
              <a:spcBef>
                <a:spcPts val="0"/>
              </a:spcBef>
              <a:spcAft>
                <a:spcPts val="0"/>
              </a:spcAft>
              <a:buSzPts val="1100"/>
              <a:buNone/>
            </a:pPr>
            <a:r>
              <a:rPr lang="en" sz="2000"/>
              <a:t>Overall what we found from these general questions - Almost everyone really enjoyed the coliving experience and the communal and social aspect of coliving. Price for rent was a factor as well as location of the co-living space. There were more details about coliving that we found, so With all our data, we synthesized and made an affinity map together.</a:t>
            </a:r>
            <a:endParaRPr sz="2000"/>
          </a:p>
          <a:p>
            <a:pPr indent="0" lvl="0" marL="0" rtl="0" algn="l">
              <a:lnSpc>
                <a:spcPct val="100000"/>
              </a:lnSpc>
              <a:spcBef>
                <a:spcPts val="0"/>
              </a:spcBef>
              <a:spcAft>
                <a:spcPts val="0"/>
              </a:spcAft>
              <a:buSzPts val="1100"/>
              <a:buNone/>
            </a:pPr>
            <a:r>
              <a:t/>
            </a:r>
            <a:endParaRPr sz="2000"/>
          </a:p>
          <a:p>
            <a:pPr indent="0" lvl="0" marL="0" rtl="0" algn="l">
              <a:lnSpc>
                <a:spcPct val="100000"/>
              </a:lnSpc>
              <a:spcBef>
                <a:spcPts val="0"/>
              </a:spcBef>
              <a:spcAft>
                <a:spcPts val="0"/>
              </a:spcAft>
              <a:buSzPts val="1100"/>
              <a:buNone/>
            </a:pPr>
            <a:r>
              <a:t/>
            </a:r>
            <a:endParaRPr sz="20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2400">
                <a:solidFill>
                  <a:schemeClr val="dk1"/>
                </a:solidFill>
              </a:rPr>
              <a:t>SIMONE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2400"/>
              <a:t>SIMONE</a:t>
            </a:r>
            <a:endParaRPr sz="2400"/>
          </a:p>
          <a:p>
            <a:pPr indent="0" lvl="0" marL="0" rtl="0" algn="l">
              <a:lnSpc>
                <a:spcPct val="115000"/>
              </a:lnSpc>
              <a:spcBef>
                <a:spcPts val="0"/>
              </a:spcBef>
              <a:spcAft>
                <a:spcPts val="0"/>
              </a:spcAft>
              <a:buSzPts val="1100"/>
              <a:buNone/>
            </a:pPr>
            <a:r>
              <a:rPr lang="en" sz="1650">
                <a:solidFill>
                  <a:schemeClr val="dk1"/>
                </a:solidFill>
              </a:rPr>
              <a:t>Write down one observation or quote per post-it note. </a:t>
            </a:r>
            <a:r>
              <a:rPr lang="en" sz="1150">
                <a:solidFill>
                  <a:schemeClr val="dk1"/>
                </a:solidFill>
              </a:rPr>
              <a:t>‣ </a:t>
            </a:r>
            <a:r>
              <a:rPr lang="en" sz="1650">
                <a:solidFill>
                  <a:schemeClr val="dk1"/>
                </a:solidFill>
              </a:rPr>
              <a:t>It’s okay to paraphrase</a:t>
            </a:r>
            <a:endParaRPr sz="165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SIMONE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rPr lang="en" sz="1700">
                <a:solidFill>
                  <a:schemeClr val="dk1"/>
                </a:solidFill>
              </a:rPr>
              <a:t>affinity group </a:t>
            </a:r>
            <a:r>
              <a:rPr lang="en" sz="1200">
                <a:solidFill>
                  <a:srgbClr val="777777"/>
                </a:solidFill>
              </a:rPr>
              <a:t>| əˈfinədē ˌɡro͞op | </a:t>
            </a:r>
            <a:endParaRPr sz="1200">
              <a:solidFill>
                <a:srgbClr val="777777"/>
              </a:solidFill>
            </a:endParaRPr>
          </a:p>
          <a:p>
            <a:pPr indent="0" lvl="0" marL="25400" rtl="0" algn="l">
              <a:lnSpc>
                <a:spcPct val="120960"/>
              </a:lnSpc>
              <a:spcBef>
                <a:spcPts val="1000"/>
              </a:spcBef>
              <a:spcAft>
                <a:spcPts val="0"/>
              </a:spcAft>
              <a:buClr>
                <a:schemeClr val="dk1"/>
              </a:buClr>
              <a:buSzPts val="1100"/>
              <a:buFont typeface="Arial"/>
              <a:buNone/>
            </a:pPr>
            <a:r>
              <a:rPr lang="en" sz="1200">
                <a:solidFill>
                  <a:schemeClr val="dk1"/>
                </a:solidFill>
              </a:rPr>
              <a:t>noun </a:t>
            </a:r>
            <a:r>
              <a:rPr i="1" lang="en" sz="1150">
                <a:solidFill>
                  <a:srgbClr val="888888"/>
                </a:solidFill>
              </a:rPr>
              <a:t>chiefly US </a:t>
            </a:r>
            <a:endParaRPr i="1" sz="1150">
              <a:solidFill>
                <a:srgbClr val="888888"/>
              </a:solidFill>
            </a:endParaRPr>
          </a:p>
          <a:p>
            <a:pPr indent="0" lvl="0" marL="127000" rtl="0" algn="l">
              <a:lnSpc>
                <a:spcPct val="115000"/>
              </a:lnSpc>
              <a:spcBef>
                <a:spcPts val="2500"/>
              </a:spcBef>
              <a:spcAft>
                <a:spcPts val="0"/>
              </a:spcAft>
              <a:buClr>
                <a:schemeClr val="dk1"/>
              </a:buClr>
              <a:buSzPts val="1100"/>
              <a:buFont typeface="Arial"/>
              <a:buNone/>
            </a:pPr>
            <a:r>
              <a:rPr lang="en" sz="1000">
                <a:solidFill>
                  <a:schemeClr val="dk1"/>
                </a:solidFill>
              </a:rPr>
              <a:t>a group of people linked by a common interest or purpose.</a:t>
            </a:r>
            <a:endParaRPr sz="1000">
              <a:solidFill>
                <a:schemeClr val="dk1"/>
              </a:solidFill>
            </a:endParaRPr>
          </a:p>
          <a:p>
            <a:pPr indent="0" lvl="0" marL="0" rtl="0" algn="l">
              <a:lnSpc>
                <a:spcPct val="100000"/>
              </a:lnSpc>
              <a:spcBef>
                <a:spcPts val="270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6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6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 name="Shape 13"/>
        <p:cNvGrpSpPr/>
        <p:nvPr/>
      </p:nvGrpSpPr>
      <p:grpSpPr>
        <a:xfrm>
          <a:off x="0" y="0"/>
          <a:ext cx="0" cy="0"/>
          <a:chOff x="0" y="0"/>
          <a:chExt cx="0" cy="0"/>
        </a:xfrm>
      </p:grpSpPr>
      <p:sp>
        <p:nvSpPr>
          <p:cNvPr id="14" name="Google Shape;14;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5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6" name="Google Shape;16;p5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 name="Google Shape;17;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5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 name="Google Shape;20;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4" name="Google Shape;24;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5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5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5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6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6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6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6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6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11.xml" Type="http://schemas.openxmlformats.org/officeDocument/2006/relationships/notesSlide"/><Relationship Id="rId3" Target="../media/image31.jpeg" Type="http://schemas.openxmlformats.org/officeDocument/2006/relationships/image"/></Relationships>
</file>

<file path=ppt/slides/_rels/slide12.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12.xml" Type="http://schemas.openxmlformats.org/officeDocument/2006/relationships/notesSlide"/><Relationship Id="rId3" Target="../media/image20.jpeg" Type="http://schemas.openxmlformats.org/officeDocument/2006/relationships/image"/><Relationship Id="rId4" Target="../media/image17.jpeg" Type="http://schemas.openxmlformats.org/officeDocument/2006/relationships/image"/></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2.xml" Type="http://schemas.openxmlformats.org/officeDocument/2006/relationships/notesSlide"/><Relationship Id="rId3" Target="../media/image7.jpeg" Type="http://schemas.openxmlformats.org/officeDocument/2006/relationships/image"/></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24.xml" Type="http://schemas.openxmlformats.org/officeDocument/2006/relationships/notesSlide"/><Relationship Id="rId3" Target="../media/image23.jpeg" Type="http://schemas.openxmlformats.org/officeDocument/2006/relationships/image"/><Relationship Id="rId4" Target="../media/image13.jpg" Type="http://schemas.openxmlformats.org/officeDocument/2006/relationships/image"/><Relationship Id="rId5" Target="../media/image16.jpg" Type="http://schemas.openxmlformats.org/officeDocument/2006/relationships/image"/><Relationship Id="rId6" Target="../media/image14.jpg" Type="http://schemas.openxmlformats.org/officeDocument/2006/relationships/image"/></Relationships>
</file>

<file path=ppt/slides/_rels/slide25.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25.xml" Type="http://schemas.openxmlformats.org/officeDocument/2006/relationships/notesSlide"/><Relationship Id="rId3" Target="../media/image23.jpeg" Type="http://schemas.openxmlformats.org/officeDocument/2006/relationships/image"/><Relationship Id="rId4" Target="../media/image15.png" Type="http://schemas.openxmlformats.org/officeDocument/2006/relationships/image"/></Relationships>
</file>

<file path=ppt/slides/_rels/slide26.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26.xml" Type="http://schemas.openxmlformats.org/officeDocument/2006/relationships/notesSlide"/><Relationship Id="rId3" Target="../media/image23.jpeg" Type="http://schemas.openxmlformats.org/officeDocument/2006/relationships/image"/><Relationship Id="rId4" Target="../media/image18.png" Type="http://schemas.openxmlformats.org/officeDocument/2006/relationships/image"/></Relationships>
</file>

<file path=ppt/slides/_rels/slide27.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27.xml" Type="http://schemas.openxmlformats.org/officeDocument/2006/relationships/notesSlide"/><Relationship Id="rId3" Target="../media/image23.jpeg" Type="http://schemas.openxmlformats.org/officeDocument/2006/relationships/image"/><Relationship Id="rId4" Target="../media/image35.png" Type="http://schemas.openxmlformats.org/officeDocument/2006/relationships/image"/></Relationships>
</file>

<file path=ppt/slides/_rels/slide28.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28.xml" Type="http://schemas.openxmlformats.org/officeDocument/2006/relationships/notesSlide"/><Relationship Id="rId3" Target="../media/image23.jpeg" Type="http://schemas.openxmlformats.org/officeDocument/2006/relationships/image"/><Relationship Id="rId4" Target="../media/image19.png" Type="http://schemas.openxmlformats.org/officeDocument/2006/relationships/image"/></Relationships>
</file>

<file path=ppt/slides/_rels/slide29.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29.xml" Type="http://schemas.openxmlformats.org/officeDocument/2006/relationships/notesSlide"/><Relationship Id="rId3" Target="../media/image23.jpeg" Type="http://schemas.openxmlformats.org/officeDocument/2006/relationships/image"/><Relationship Id="rId4" Target="../media/image22.png" Type="http://schemas.openxmlformats.org/officeDocument/2006/relationships/image"/></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9.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1.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7.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3.png"/><Relationship Id="rId4" Type="http://schemas.openxmlformats.org/officeDocument/2006/relationships/image" Target="../media/image42.png"/><Relationship Id="rId5" Type="http://schemas.openxmlformats.org/officeDocument/2006/relationships/image" Target="../media/image24.png"/><Relationship Id="rId6"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42.png"/><Relationship Id="rId5" Type="http://schemas.openxmlformats.org/officeDocument/2006/relationships/image" Target="../media/image24.png"/><Relationship Id="rId6"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8.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6.png"/><Relationship Id="rId4" Type="http://schemas.openxmlformats.org/officeDocument/2006/relationships/image" Target="../media/image40.png"/><Relationship Id="rId5" Type="http://schemas.openxmlformats.org/officeDocument/2006/relationships/image" Target="../media/image38.png"/><Relationship Id="rId6"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44.png"/><Relationship Id="rId6"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5.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46.png"/><Relationship Id="rId6"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hyperlink" Target="https://www.figma.com/proto/Tb2aS6JWOjkMIZy3kOowfe/URBAN-LEISURE-Hi-Fi?node-id=605%3A568&amp;viewport=1619%2C560%2C0.6464174389839172&amp;scaling=scale-down"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8.png"/><Relationship Id="rId4"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8.png"/><Relationship Id="rId4"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51.xml" Type="http://schemas.openxmlformats.org/officeDocument/2006/relationships/notesSlide"/><Relationship Id="rId3" Target="../media/image34.jpeg" Type="http://schemas.openxmlformats.org/officeDocument/2006/relationships/image"/><Relationship Id="rId4" Target="../media/image11.png" Type="http://schemas.openxmlformats.org/officeDocument/2006/relationships/image"/></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8.xml" Type="http://schemas.openxmlformats.org/officeDocument/2006/relationships/notesSlide"/><Relationship Id="rId3" Target="../media/image11.png" Type="http://schemas.openxmlformats.org/officeDocument/2006/relationships/image"/><Relationship Id="rId4" Target="../media/image21.jpeg" Type="http://schemas.openxmlformats.org/officeDocument/2006/relationships/image"/><Relationship Id="rId5" Target="../media/image3.png" Type="http://schemas.openxmlformats.org/officeDocument/2006/relationships/image"/></Relationships>
</file>

<file path=ppt/slides/_rels/slide9.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9.xml" Type="http://schemas.openxmlformats.org/officeDocument/2006/relationships/notesSlide"/><Relationship Id="rId3" Target="../media/image34.jpeg" Type="http://schemas.openxmlformats.org/officeDocument/2006/relationships/image"/></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b="0" l="0" r="0" t="0"/>
          <a:stretch/>
        </p:blipFill>
        <p:spPr>
          <a:xfrm>
            <a:off x="2125973" y="-1"/>
            <a:ext cx="4496712" cy="4518300"/>
          </a:xfrm>
          <a:prstGeom prst="rect">
            <a:avLst/>
          </a:prstGeom>
          <a:noFill/>
          <a:ln>
            <a:noFill/>
          </a:ln>
        </p:spPr>
      </p:pic>
      <p:pic>
        <p:nvPicPr>
          <p:cNvPr id="55" name="Google Shape;55;p1"/>
          <p:cNvPicPr preferRelativeResize="0"/>
          <p:nvPr/>
        </p:nvPicPr>
        <p:blipFill rotWithShape="1">
          <a:blip r:embed="rId4">
            <a:alphaModFix/>
          </a:blip>
          <a:srcRect b="0" l="0" r="0" t="0"/>
          <a:stretch/>
        </p:blipFill>
        <p:spPr>
          <a:xfrm>
            <a:off x="0" y="4463049"/>
            <a:ext cx="2125975" cy="365759"/>
          </a:xfrm>
          <a:prstGeom prst="rect">
            <a:avLst/>
          </a:prstGeom>
          <a:noFill/>
          <a:ln>
            <a:noFill/>
          </a:ln>
        </p:spPr>
      </p:pic>
      <p:sp>
        <p:nvSpPr>
          <p:cNvPr id="56" name="Google Shape;56;p1"/>
          <p:cNvSpPr/>
          <p:nvPr/>
        </p:nvSpPr>
        <p:spPr>
          <a:xfrm>
            <a:off x="1950000" y="4463050"/>
            <a:ext cx="7194000" cy="365700"/>
          </a:xfrm>
          <a:prstGeom prst="rect">
            <a:avLst/>
          </a:prstGeom>
          <a:solidFill>
            <a:srgbClr val="45B1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
          <p:cNvSpPr txBox="1"/>
          <p:nvPr>
            <p:ph idx="1" type="subTitle"/>
          </p:nvPr>
        </p:nvSpPr>
        <p:spPr>
          <a:xfrm>
            <a:off x="0" y="4173118"/>
            <a:ext cx="9144000" cy="94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 sz="1400">
                <a:solidFill>
                  <a:schemeClr val="lt1"/>
                </a:solidFill>
                <a:latin typeface="Josefin Sans Thin"/>
                <a:ea typeface="Josefin Sans Thin"/>
                <a:cs typeface="Josefin Sans Thin"/>
                <a:sym typeface="Josefin Sans Thin"/>
              </a:rPr>
              <a:t>Sally Huang | Dwayne McFarlane | Francisco Paulino | Simone Tobias</a:t>
            </a:r>
            <a:endParaRPr sz="1400">
              <a:solidFill>
                <a:schemeClr val="lt1"/>
              </a:solidFill>
              <a:latin typeface="Josefin Sans Thin"/>
              <a:ea typeface="Josefin Sans Thin"/>
              <a:cs typeface="Josefin Sans Thin"/>
              <a:sym typeface="Josefin Sans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10"/>
          <p:cNvPicPr preferRelativeResize="0"/>
          <p:nvPr/>
        </p:nvPicPr>
        <p:blipFill rotWithShape="1">
          <a:blip r:embed="rId3">
            <a:alphaModFix/>
          </a:blip>
          <a:srcRect b="0" l="0" r="0" t="0"/>
          <a:stretch/>
        </p:blipFill>
        <p:spPr>
          <a:xfrm>
            <a:off x="0" y="-14800"/>
            <a:ext cx="9143998" cy="5173099"/>
          </a:xfrm>
          <a:prstGeom prst="rect">
            <a:avLst/>
          </a:prstGeom>
          <a:noFill/>
          <a:ln>
            <a:noFill/>
          </a:ln>
        </p:spPr>
      </p:pic>
      <p:sp>
        <p:nvSpPr>
          <p:cNvPr id="241" name="Google Shape;241;p10"/>
          <p:cNvSpPr txBox="1"/>
          <p:nvPr>
            <p:ph idx="1" type="subTitle"/>
          </p:nvPr>
        </p:nvSpPr>
        <p:spPr>
          <a:xfrm>
            <a:off x="391950" y="0"/>
            <a:ext cx="8360100" cy="914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latin typeface="Cormorant Garamond SemiBold"/>
                <a:ea typeface="Cormorant Garamond SemiBold"/>
                <a:cs typeface="Cormorant Garamond SemiBold"/>
                <a:sym typeface="Cormorant Garamond SemiBold"/>
              </a:rPr>
              <a:t>Affinity Map | </a:t>
            </a:r>
            <a:r>
              <a:rPr lang="en" sz="3000">
                <a:latin typeface="Open Sans SemiBold"/>
                <a:ea typeface="Open Sans SemiBold"/>
                <a:cs typeface="Open Sans SemiBold"/>
                <a:sym typeface="Open Sans SemiBold"/>
              </a:rPr>
              <a:t>Step 2</a:t>
            </a:r>
            <a:endParaRPr sz="3000">
              <a:latin typeface="Cormorant Garamond SemiBold"/>
              <a:ea typeface="Cormorant Garamond SemiBold"/>
              <a:cs typeface="Cormorant Garamond SemiBold"/>
              <a:sym typeface="Cormorant Garamond SemiBold"/>
            </a:endParaRPr>
          </a:p>
        </p:txBody>
      </p:sp>
      <p:grpSp>
        <p:nvGrpSpPr>
          <p:cNvPr id="242" name="Google Shape;242;p10"/>
          <p:cNvGrpSpPr/>
          <p:nvPr/>
        </p:nvGrpSpPr>
        <p:grpSpPr>
          <a:xfrm flipH="1">
            <a:off x="7580376" y="118853"/>
            <a:ext cx="1347866" cy="676693"/>
            <a:chOff x="8075465" y="180431"/>
            <a:chExt cx="1532188" cy="767400"/>
          </a:xfrm>
        </p:grpSpPr>
        <p:sp>
          <p:nvSpPr>
            <p:cNvPr id="243" name="Google Shape;243;p10"/>
            <p:cNvSpPr/>
            <p:nvPr/>
          </p:nvSpPr>
          <p:spPr>
            <a:xfrm>
              <a:off x="8075465" y="180431"/>
              <a:ext cx="775500" cy="767400"/>
            </a:xfrm>
            <a:prstGeom prst="diamond">
              <a:avLst/>
            </a:prstGeom>
            <a:noFill/>
            <a:ln cap="flat" cmpd="sng" w="76200">
              <a:solidFill>
                <a:srgbClr val="46BD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4" name="Google Shape;244;p10"/>
            <p:cNvGrpSpPr/>
            <p:nvPr/>
          </p:nvGrpSpPr>
          <p:grpSpPr>
            <a:xfrm>
              <a:off x="8464649" y="390435"/>
              <a:ext cx="1143004" cy="347400"/>
              <a:chOff x="2629260" y="2636557"/>
              <a:chExt cx="1143004" cy="347400"/>
            </a:xfrm>
          </p:grpSpPr>
          <p:sp>
            <p:nvSpPr>
              <p:cNvPr id="245" name="Google Shape;245;p10"/>
              <p:cNvSpPr/>
              <p:nvPr/>
            </p:nvSpPr>
            <p:spPr>
              <a:xfrm>
                <a:off x="2629264" y="2636557"/>
                <a:ext cx="1143000" cy="347400"/>
              </a:xfrm>
              <a:prstGeom prst="rect">
                <a:avLst/>
              </a:prstGeom>
              <a:solidFill>
                <a:srgbClr val="46BDC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0"/>
              <p:cNvSpPr txBox="1"/>
              <p:nvPr/>
            </p:nvSpPr>
            <p:spPr>
              <a:xfrm>
                <a:off x="2629260" y="2636557"/>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DEFINE</a:t>
                </a:r>
                <a:endParaRPr b="0" i="0" sz="1200" u="none" cap="none" strike="noStrike">
                  <a:solidFill>
                    <a:srgbClr val="FFFFFF"/>
                  </a:solidFill>
                  <a:latin typeface="Open Sans SemiBold"/>
                  <a:ea typeface="Open Sans SemiBold"/>
                  <a:cs typeface="Open Sans SemiBold"/>
                  <a:sym typeface="Open Sans SemiBold"/>
                </a:endParaRPr>
              </a:p>
            </p:txBody>
          </p:sp>
        </p:grpSp>
      </p:grpSp>
    </p:spTree>
  </p:cSld>
  <p:clrMapOvr>
    <a:masterClrMapping/>
  </p:clrMapOvr>
</p:sld>
</file>

<file path=ppt/slides/slide11.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250" name="Shape 250"/>
        <p:cNvGrpSpPr/>
        <p:nvPr/>
      </p:nvGrpSpPr>
      <p:grpSpPr>
        <a:xfrm>
          <a:off x="0" y="0"/>
          <a:ext cx="0" cy="0"/>
          <a:chOff x="0" y="0"/>
          <a:chExt cx="0" cy="0"/>
        </a:xfrm>
      </p:grpSpPr>
      <p:pic>
        <p:nvPicPr>
          <p:cNvPr id="251" name="Google Shape;251;p11"/>
          <p:cNvPicPr preferRelativeResize="0"/>
          <p:nvPr/>
        </p:nvPicPr>
        <p:blipFill rotWithShape="1">
          <a:blip r:embed="rId3">
            <a:alphaModFix amt="22000"/>
          </a:blip>
          <a:srcRect b="10" r="18"/>
          <a:stretch/>
        </p:blipFill>
        <p:spPr>
          <a:xfrm>
            <a:off x="0" y="0"/>
            <a:ext cx="9207122" cy="5143500"/>
          </a:xfrm>
          <a:prstGeom prst="rect">
            <a:avLst/>
          </a:prstGeom>
          <a:noFill/>
          <a:ln>
            <a:noFill/>
          </a:ln>
          <a:effectLst>
            <a:outerShdw algn="bl" blurRad="57150" dir="5400000" dist="19050" rotWithShape="0">
              <a:srgbClr val="000000">
                <a:alpha val="49803"/>
              </a:srgbClr>
            </a:outerShdw>
          </a:effectLst>
        </p:spPr>
      </p:pic>
      <p:sp>
        <p:nvSpPr>
          <p:cNvPr id="252" name="Google Shape;252;p11"/>
          <p:cNvSpPr txBox="1"/>
          <p:nvPr/>
        </p:nvSpPr>
        <p:spPr>
          <a:xfrm>
            <a:off x="3689225" y="1909150"/>
            <a:ext cx="5149500" cy="3693600"/>
          </a:xfrm>
          <a:prstGeom prst="rect">
            <a:avLst/>
          </a:prstGeom>
          <a:noFill/>
          <a:ln>
            <a:noFill/>
          </a:ln>
        </p:spPr>
        <p:txBody>
          <a:bodyPr anchor="t" anchorCtr="0" bIns="91425" lIns="91425" rIns="91425" spcFirstLastPara="1" tIns="91425" wrap="square">
            <a:noAutofit/>
          </a:bodyPr>
          <a:lstStyle/>
          <a:p>
            <a:pPr algn="l" indent="-355600" lvl="0" marL="457200" marR="0" rtl="0">
              <a:lnSpc>
                <a:spcPct val="150000"/>
              </a:lnSpc>
              <a:spcBef>
                <a:spcPts val="0"/>
              </a:spcBef>
              <a:spcAft>
                <a:spcPts val="0"/>
              </a:spcAft>
              <a:buClr>
                <a:schemeClr val="dk1"/>
              </a:buClr>
              <a:buSzPts val="2000"/>
              <a:buFont typeface="Open Sans"/>
              <a:buChar char="●"/>
            </a:pPr>
            <a:r>
              <a:rPr b="1" cap="none" i="1" lang="en" strike="noStrike" sz="3600" u="none">
                <a:solidFill>
                  <a:srgbClr val="46BDC6"/>
                </a:solidFill>
                <a:latin typeface="Cormorant Garamond"/>
                <a:ea typeface="Cormorant Garamond"/>
                <a:cs typeface="Cormorant Garamond"/>
                <a:sym typeface="Cormorant Garamond"/>
              </a:rPr>
              <a:t>I</a:t>
            </a:r>
            <a:r>
              <a:rPr b="1" cap="none" i="0" lang="en" strike="noStrike" sz="3600" u="none">
                <a:solidFill>
                  <a:schemeClr val="dk1"/>
                </a:solidFill>
                <a:latin typeface="Cormorant Garamond"/>
                <a:ea typeface="Cormorant Garamond"/>
                <a:cs typeface="Cormorant Garamond"/>
                <a:sym typeface="Cormorant Garamond"/>
              </a:rPr>
              <a:t> </a:t>
            </a:r>
            <a:r>
              <a:rPr b="0" cap="none" i="0" lang="en" strike="noStrike" sz="2000" u="none">
                <a:solidFill>
                  <a:schemeClr val="dk1"/>
                </a:solidFill>
                <a:latin typeface="Open Sans"/>
                <a:ea typeface="Open Sans"/>
                <a:cs typeface="Open Sans"/>
                <a:sym typeface="Open Sans"/>
              </a:rPr>
              <a:t>want to know that my work requests to management has been received and addressed asap</a:t>
            </a:r>
            <a:endParaRPr b="0" cap="none" i="0" strike="noStrike" sz="2000" u="none">
              <a:solidFill>
                <a:schemeClr val="dk1"/>
              </a:solidFill>
              <a:latin typeface="Open Sans"/>
              <a:ea typeface="Open Sans"/>
              <a:cs typeface="Open Sans"/>
              <a:sym typeface="Open Sans"/>
            </a:endParaRPr>
          </a:p>
          <a:p>
            <a:pPr algn="l" indent="-355600" lvl="0" marL="457200" marR="0" rtl="0">
              <a:lnSpc>
                <a:spcPct val="150000"/>
              </a:lnSpc>
              <a:spcBef>
                <a:spcPts val="0"/>
              </a:spcBef>
              <a:spcAft>
                <a:spcPts val="0"/>
              </a:spcAft>
              <a:buClr>
                <a:schemeClr val="dk1"/>
              </a:buClr>
              <a:buSzPts val="2000"/>
              <a:buFont typeface="Open Sans"/>
              <a:buChar char="●"/>
            </a:pPr>
            <a:r>
              <a:rPr b="1" cap="none" i="1" lang="en" strike="noStrike" sz="2000" u="none">
                <a:solidFill>
                  <a:srgbClr val="46BDC6"/>
                </a:solidFill>
                <a:latin typeface="Cormorant Garamond"/>
                <a:ea typeface="Cormorant Garamond"/>
                <a:cs typeface="Cormorant Garamond"/>
                <a:sym typeface="Cormorant Garamond"/>
              </a:rPr>
              <a:t>I</a:t>
            </a:r>
            <a:r>
              <a:rPr b="1" cap="none" i="0" lang="en" strike="noStrike" sz="2000" u="none">
                <a:solidFill>
                  <a:schemeClr val="dk1"/>
                </a:solidFill>
                <a:latin typeface="Cormorant Garamond"/>
                <a:ea typeface="Cormorant Garamond"/>
                <a:cs typeface="Cormorant Garamond"/>
                <a:sym typeface="Cormorant Garamond"/>
              </a:rPr>
              <a:t> </a:t>
            </a:r>
            <a:r>
              <a:rPr b="0" cap="none" i="0" lang="en" strike="noStrike" sz="2000" u="none">
                <a:solidFill>
                  <a:schemeClr val="dk1"/>
                </a:solidFill>
                <a:latin typeface="Open Sans"/>
                <a:ea typeface="Open Sans"/>
                <a:cs typeface="Open Sans"/>
                <a:sym typeface="Open Sans"/>
              </a:rPr>
              <a:t>used various app/platforms during my co-living experience </a:t>
            </a:r>
            <a:endParaRPr b="0" cap="none" i="0" strike="noStrike" sz="2000" u="none">
              <a:solidFill>
                <a:schemeClr val="dk1"/>
              </a:solidFill>
              <a:latin typeface="Open Sans"/>
              <a:ea typeface="Open Sans"/>
              <a:cs typeface="Open Sans"/>
              <a:sym typeface="Open Sans"/>
            </a:endParaRPr>
          </a:p>
          <a:p>
            <a:pPr algn="l" indent="-355600" lvl="0" marL="457200" marR="0" rtl="0">
              <a:lnSpc>
                <a:spcPct val="150000"/>
              </a:lnSpc>
              <a:spcBef>
                <a:spcPts val="0"/>
              </a:spcBef>
              <a:spcAft>
                <a:spcPts val="0"/>
              </a:spcAft>
              <a:buClr>
                <a:srgbClr val="000000"/>
              </a:buClr>
              <a:buSzPts val="2000"/>
              <a:buFont typeface="Open Sans"/>
              <a:buChar char="●"/>
            </a:pPr>
            <a:r>
              <a:rPr b="1" cap="none" i="1" lang="en" strike="noStrike" sz="2000" u="none">
                <a:solidFill>
                  <a:srgbClr val="46BDC6"/>
                </a:solidFill>
                <a:latin typeface="Cormorant Garamond"/>
                <a:ea typeface="Cormorant Garamond"/>
                <a:cs typeface="Cormorant Garamond"/>
                <a:sym typeface="Cormorant Garamond"/>
              </a:rPr>
              <a:t>I</a:t>
            </a:r>
            <a:r>
              <a:rPr b="1" cap="none" i="0" lang="en" strike="noStrike" sz="2000" u="none">
                <a:solidFill>
                  <a:schemeClr val="dk1"/>
                </a:solidFill>
                <a:latin typeface="Cormorant Garamond"/>
                <a:ea typeface="Cormorant Garamond"/>
                <a:cs typeface="Cormorant Garamond"/>
                <a:sym typeface="Cormorant Garamond"/>
              </a:rPr>
              <a:t> </a:t>
            </a:r>
            <a:r>
              <a:rPr b="0" cap="none" i="0" lang="en" strike="noStrike" sz="2000" u="none">
                <a:solidFill>
                  <a:srgbClr val="000000"/>
                </a:solidFill>
                <a:latin typeface="Open Sans"/>
                <a:ea typeface="Open Sans"/>
                <a:cs typeface="Open Sans"/>
                <a:sym typeface="Open Sans"/>
              </a:rPr>
              <a:t>enjoy meeting new people and social interactions</a:t>
            </a:r>
            <a:endParaRPr b="0" cap="none" i="0" strike="noStrike" sz="2000" u="none">
              <a:solidFill>
                <a:srgbClr val="000000"/>
              </a:solidFill>
              <a:latin typeface="Open Sans"/>
              <a:ea typeface="Open Sans"/>
              <a:cs typeface="Open Sans"/>
              <a:sym typeface="Open Sans"/>
            </a:endParaRPr>
          </a:p>
          <a:p>
            <a:pPr algn="l" indent="-355600" lvl="0" marL="457200" marR="0" rtl="0">
              <a:lnSpc>
                <a:spcPct val="150000"/>
              </a:lnSpc>
              <a:spcBef>
                <a:spcPts val="0"/>
              </a:spcBef>
              <a:spcAft>
                <a:spcPts val="0"/>
              </a:spcAft>
              <a:buClr>
                <a:srgbClr val="000000"/>
              </a:buClr>
              <a:buSzPts val="2000"/>
              <a:buFont typeface="Josefin Sans Thin"/>
              <a:buChar char="●"/>
            </a:pPr>
            <a:r>
              <a:rPr b="1" cap="none" i="1" lang="en" strike="noStrike" sz="2000" u="none">
                <a:solidFill>
                  <a:srgbClr val="46BDC6"/>
                </a:solidFill>
                <a:latin typeface="Cormorant Garamond"/>
                <a:ea typeface="Cormorant Garamond"/>
                <a:cs typeface="Cormorant Garamond"/>
                <a:sym typeface="Cormorant Garamond"/>
              </a:rPr>
              <a:t>I</a:t>
            </a:r>
            <a:r>
              <a:rPr b="1" cap="none" i="0" lang="en" strike="noStrike" sz="2000" u="none">
                <a:solidFill>
                  <a:schemeClr val="dk1"/>
                </a:solidFill>
                <a:latin typeface="Cormorant Garamond"/>
                <a:ea typeface="Cormorant Garamond"/>
                <a:cs typeface="Cormorant Garamond"/>
                <a:sym typeface="Cormorant Garamond"/>
              </a:rPr>
              <a:t> </a:t>
            </a:r>
            <a:r>
              <a:rPr b="0" cap="none" i="0" lang="en" strike="noStrike" sz="2000" u="none">
                <a:solidFill>
                  <a:srgbClr val="000000"/>
                </a:solidFill>
                <a:latin typeface="Open Sans"/>
                <a:ea typeface="Open Sans"/>
                <a:cs typeface="Open Sans"/>
                <a:sym typeface="Open Sans"/>
              </a:rPr>
              <a:t>would like to have private time and space for myself </a:t>
            </a:r>
            <a:endParaRPr b="0" cap="none" i="0" strike="noStrike" sz="2000" u="none">
              <a:solidFill>
                <a:srgbClr val="000000"/>
              </a:solidFill>
              <a:latin typeface="Open Sans"/>
              <a:ea typeface="Open Sans"/>
              <a:cs typeface="Open Sans"/>
              <a:sym typeface="Open Sans"/>
            </a:endParaRPr>
          </a:p>
          <a:p>
            <a:pPr algn="l" indent="0" lvl="0" marL="457200" marR="0" rtl="0">
              <a:lnSpc>
                <a:spcPct val="115000"/>
              </a:lnSpc>
              <a:spcBef>
                <a:spcPts val="0"/>
              </a:spcBef>
              <a:spcAft>
                <a:spcPts val="0"/>
              </a:spcAft>
              <a:buClr>
                <a:srgbClr val="000000"/>
              </a:buClr>
              <a:buSzPts val="2000"/>
              <a:buFont typeface="Arial"/>
              <a:buNone/>
            </a:pPr>
            <a:r>
              <a:t/>
            </a:r>
            <a:endParaRPr b="0" cap="none" i="0" strike="noStrike" sz="2000" u="none">
              <a:solidFill>
                <a:srgbClr val="000000"/>
              </a:solidFill>
              <a:latin typeface="Josefin Sans Thin"/>
              <a:ea typeface="Josefin Sans Thin"/>
              <a:cs typeface="Josefin Sans Thin"/>
              <a:sym typeface="Josefin Sans Thin"/>
            </a:endParaRPr>
          </a:p>
          <a:p>
            <a:pPr algn="l" indent="0" lvl="0" marL="0" marR="0" rtl="0">
              <a:lnSpc>
                <a:spcPct val="115000"/>
              </a:lnSpc>
              <a:spcBef>
                <a:spcPts val="0"/>
              </a:spcBef>
              <a:spcAft>
                <a:spcPts val="0"/>
              </a:spcAft>
              <a:buClr>
                <a:srgbClr val="000000"/>
              </a:buClr>
              <a:buSzPts val="2000"/>
              <a:buFont typeface="Arial"/>
              <a:buNone/>
            </a:pPr>
            <a:r>
              <a:t/>
            </a:r>
            <a:endParaRPr b="0" cap="none" i="0" strike="noStrike" sz="2000" u="none">
              <a:solidFill>
                <a:srgbClr val="000000"/>
              </a:solidFill>
              <a:latin typeface="Josefin Sans Thin"/>
              <a:ea typeface="Josefin Sans Thin"/>
              <a:cs typeface="Josefin Sans Thin"/>
              <a:sym typeface="Josefin Sans Thin"/>
            </a:endParaRPr>
          </a:p>
        </p:txBody>
      </p:sp>
      <p:sp>
        <p:nvSpPr>
          <p:cNvPr id="253" name="Google Shape;253;p11"/>
          <p:cNvSpPr txBox="1"/>
          <p:nvPr>
            <p:ph idx="1" type="subTitle"/>
          </p:nvPr>
        </p:nvSpPr>
        <p:spPr>
          <a:xfrm>
            <a:off x="0" y="4738701"/>
            <a:ext cx="9144000" cy="405000"/>
          </a:xfrm>
          <a:prstGeom prst="rect">
            <a:avLst/>
          </a:prstGeom>
          <a:noFill/>
          <a:ln>
            <a:noFill/>
          </a:ln>
        </p:spPr>
        <p:txBody>
          <a:bodyPr anchor="ctr" anchorCtr="0" bIns="91425" lIns="91425" rIns="91425" spcFirstLastPara="1" tIns="91425" wrap="square">
            <a:noAutofit/>
          </a:bodyPr>
          <a:lstStyle/>
          <a:p>
            <a:pPr algn="r" indent="0" lvl="0" marL="0" rtl="0">
              <a:lnSpc>
                <a:spcPct val="100000"/>
              </a:lnSpc>
              <a:spcBef>
                <a:spcPts val="0"/>
              </a:spcBef>
              <a:spcAft>
                <a:spcPts val="0"/>
              </a:spcAft>
              <a:buSzPts val="2800"/>
              <a:buNone/>
            </a:pPr>
            <a:r>
              <a:rPr lang="en" sz="1400">
                <a:latin typeface="Open Sans Light"/>
                <a:ea typeface="Open Sans Light"/>
                <a:cs typeface="Open Sans Light"/>
                <a:sym typeface="Open Sans Light"/>
              </a:rPr>
              <a:t>Huang | McFarlane | Paulino | Tobias</a:t>
            </a:r>
            <a:endParaRPr sz="1400">
              <a:latin typeface="Open Sans Light"/>
              <a:ea typeface="Open Sans Light"/>
              <a:cs typeface="Open Sans Light"/>
              <a:sym typeface="Open Sans Light"/>
            </a:endParaRPr>
          </a:p>
        </p:txBody>
      </p:sp>
      <p:grpSp>
        <p:nvGrpSpPr>
          <p:cNvPr id="254" name="Google Shape;254;p11"/>
          <p:cNvGrpSpPr/>
          <p:nvPr/>
        </p:nvGrpSpPr>
        <p:grpSpPr>
          <a:xfrm flipH="1">
            <a:off x="7580376" y="118853"/>
            <a:ext cx="1347866" cy="676693"/>
            <a:chOff x="8075465" y="180431"/>
            <a:chExt cx="1532188" cy="767400"/>
          </a:xfrm>
        </p:grpSpPr>
        <p:sp>
          <p:nvSpPr>
            <p:cNvPr id="255" name="Google Shape;255;p11"/>
            <p:cNvSpPr/>
            <p:nvPr/>
          </p:nvSpPr>
          <p:spPr>
            <a:xfrm>
              <a:off x="8075465" y="180431"/>
              <a:ext cx="775500" cy="767400"/>
            </a:xfrm>
            <a:prstGeom prst="diamond">
              <a:avLst/>
            </a:prstGeom>
            <a:noFill/>
            <a:ln cap="flat" cmpd="sng" w="76200">
              <a:solidFill>
                <a:srgbClr val="46BDC6"/>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grpSp>
          <p:nvGrpSpPr>
            <p:cNvPr id="256" name="Google Shape;256;p11"/>
            <p:cNvGrpSpPr/>
            <p:nvPr/>
          </p:nvGrpSpPr>
          <p:grpSpPr>
            <a:xfrm>
              <a:off x="8464649" y="390435"/>
              <a:ext cx="1143004" cy="347400"/>
              <a:chOff x="2629260" y="2636557"/>
              <a:chExt cx="1143004" cy="347400"/>
            </a:xfrm>
          </p:grpSpPr>
          <p:sp>
            <p:nvSpPr>
              <p:cNvPr id="257" name="Google Shape;257;p11"/>
              <p:cNvSpPr/>
              <p:nvPr/>
            </p:nvSpPr>
            <p:spPr>
              <a:xfrm>
                <a:off x="2629264" y="2636557"/>
                <a:ext cx="1143000" cy="347400"/>
              </a:xfrm>
              <a:prstGeom prst="rect">
                <a:avLst/>
              </a:prstGeom>
              <a:solidFill>
                <a:srgbClr val="46BDC6"/>
              </a:solid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258" name="Google Shape;258;p11"/>
              <p:cNvSpPr txBox="1"/>
              <p:nvPr/>
            </p:nvSpPr>
            <p:spPr>
              <a:xfrm>
                <a:off x="2629260" y="2636557"/>
                <a:ext cx="1143000" cy="347400"/>
              </a:xfrm>
              <a:prstGeom prst="rect">
                <a:avLst/>
              </a:prstGeom>
              <a:no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ctr" indent="0" lvl="0" marL="0" marR="0" rtl="0">
                  <a:lnSpc>
                    <a:spcPct val="100000"/>
                  </a:lnSpc>
                  <a:spcBef>
                    <a:spcPts val="0"/>
                  </a:spcBef>
                  <a:spcAft>
                    <a:spcPts val="0"/>
                  </a:spcAft>
                  <a:buClr>
                    <a:srgbClr val="000000"/>
                  </a:buClr>
                  <a:buSzPts val="1200"/>
                  <a:buFont typeface="Arial"/>
                  <a:buNone/>
                </a:pPr>
                <a:r>
                  <a:rPr b="0" cap="none" i="0" lang="en" strike="noStrike" sz="1200" u="none">
                    <a:solidFill>
                      <a:srgbClr val="FFFFFF"/>
                    </a:solidFill>
                    <a:latin typeface="Open Sans SemiBold"/>
                    <a:ea typeface="Open Sans SemiBold"/>
                    <a:cs typeface="Open Sans SemiBold"/>
                    <a:sym typeface="Open Sans SemiBold"/>
                  </a:rPr>
                  <a:t>DEFINE</a:t>
                </a:r>
                <a:endParaRPr b="0" cap="none" i="0" strike="noStrike" sz="1200" u="none">
                  <a:solidFill>
                    <a:srgbClr val="FFFFFF"/>
                  </a:solidFill>
                  <a:latin typeface="Open Sans SemiBold"/>
                  <a:ea typeface="Open Sans SemiBold"/>
                  <a:cs typeface="Open Sans SemiBold"/>
                  <a:sym typeface="Open Sans SemiBold"/>
                </a:endParaRPr>
              </a:p>
            </p:txBody>
          </p:sp>
        </p:grpSp>
      </p:grpSp>
      <p:sp>
        <p:nvSpPr>
          <p:cNvPr id="259" name="Google Shape;259;p11"/>
          <p:cNvSpPr txBox="1"/>
          <p:nvPr>
            <p:ph idx="1" type="subTitle"/>
          </p:nvPr>
        </p:nvSpPr>
        <p:spPr>
          <a:xfrm>
            <a:off x="391950" y="0"/>
            <a:ext cx="8360100" cy="914400"/>
          </a:xfrm>
          <a:prstGeom prst="rect">
            <a:avLst/>
          </a:prstGeom>
          <a:no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sz="3000">
                <a:latin typeface="Cormorant Garamond SemiBold"/>
                <a:ea typeface="Cormorant Garamond SemiBold"/>
                <a:cs typeface="Cormorant Garamond SemiBold"/>
                <a:sym typeface="Cormorant Garamond SemiBold"/>
              </a:rPr>
              <a:t>Affinity Map | </a:t>
            </a:r>
            <a:r>
              <a:rPr lang="en" sz="3000">
                <a:latin typeface="Open Sans SemiBold"/>
                <a:ea typeface="Open Sans SemiBold"/>
                <a:cs typeface="Open Sans SemiBold"/>
                <a:sym typeface="Open Sans SemiBold"/>
              </a:rPr>
              <a:t>Step 3</a:t>
            </a:r>
            <a:endParaRPr sz="3000">
              <a:latin typeface="Cormorant Garamond SemiBold"/>
              <a:ea typeface="Cormorant Garamond SemiBold"/>
              <a:cs typeface="Cormorant Garamond SemiBold"/>
              <a:sym typeface="Cormorant Garamond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12"/>
          <p:cNvPicPr preferRelativeResize="0"/>
          <p:nvPr/>
        </p:nvPicPr>
        <p:blipFill rotWithShape="1">
          <a:blip r:embed="rId3">
            <a:alphaModFix/>
          </a:blip>
          <a:srcRect b="0" l="0" r="0" t="0"/>
          <a:stretch/>
        </p:blipFill>
        <p:spPr>
          <a:xfrm>
            <a:off x="0" y="0"/>
            <a:ext cx="9144002" cy="5135972"/>
          </a:xfrm>
          <a:prstGeom prst="rect">
            <a:avLst/>
          </a:prstGeom>
          <a:noFill/>
          <a:ln>
            <a:noFill/>
          </a:ln>
        </p:spPr>
      </p:pic>
      <p:pic>
        <p:nvPicPr>
          <p:cNvPr id="265" name="Google Shape;265;p12"/>
          <p:cNvPicPr preferRelativeResize="0"/>
          <p:nvPr/>
        </p:nvPicPr>
        <p:blipFill rotWithShape="1">
          <a:blip r:embed="rId4">
            <a:alphaModFix/>
          </a:blip>
          <a:srcRect b="0" l="0" r="0" t="0"/>
          <a:stretch/>
        </p:blipFill>
        <p:spPr>
          <a:xfrm>
            <a:off x="0" y="4450"/>
            <a:ext cx="9143999" cy="5143499"/>
          </a:xfrm>
          <a:prstGeom prst="rect">
            <a:avLst/>
          </a:prstGeom>
          <a:noFill/>
          <a:ln>
            <a:noFill/>
          </a:ln>
        </p:spPr>
      </p:pic>
      <p:sp>
        <p:nvSpPr>
          <p:cNvPr id="266" name="Google Shape;266;p12"/>
          <p:cNvSpPr txBox="1"/>
          <p:nvPr>
            <p:ph idx="1" type="subTitle"/>
          </p:nvPr>
        </p:nvSpPr>
        <p:spPr>
          <a:xfrm>
            <a:off x="0" y="4738701"/>
            <a:ext cx="9144000" cy="405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 sz="1400">
                <a:latin typeface="Open Sans Light"/>
                <a:ea typeface="Open Sans Light"/>
                <a:cs typeface="Open Sans Light"/>
                <a:sym typeface="Open Sans Light"/>
              </a:rPr>
              <a:t>Huang | McFarlane | Paulino | Tobias</a:t>
            </a:r>
            <a:endParaRPr sz="1400">
              <a:latin typeface="Open Sans Light"/>
              <a:ea typeface="Open Sans Light"/>
              <a:cs typeface="Open Sans Light"/>
              <a:sym typeface="Open Sans Light"/>
            </a:endParaRPr>
          </a:p>
        </p:txBody>
      </p:sp>
      <p:grpSp>
        <p:nvGrpSpPr>
          <p:cNvPr id="267" name="Google Shape;267;p12"/>
          <p:cNvGrpSpPr/>
          <p:nvPr/>
        </p:nvGrpSpPr>
        <p:grpSpPr>
          <a:xfrm flipH="1">
            <a:off x="7580376" y="118853"/>
            <a:ext cx="1347866" cy="676693"/>
            <a:chOff x="8075465" y="180431"/>
            <a:chExt cx="1532188" cy="767400"/>
          </a:xfrm>
        </p:grpSpPr>
        <p:sp>
          <p:nvSpPr>
            <p:cNvPr id="268" name="Google Shape;268;p12"/>
            <p:cNvSpPr/>
            <p:nvPr/>
          </p:nvSpPr>
          <p:spPr>
            <a:xfrm>
              <a:off x="8075465" y="180431"/>
              <a:ext cx="775500" cy="767400"/>
            </a:xfrm>
            <a:prstGeom prst="diamond">
              <a:avLst/>
            </a:prstGeom>
            <a:noFill/>
            <a:ln cap="flat" cmpd="sng" w="76200">
              <a:solidFill>
                <a:srgbClr val="46BD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9" name="Google Shape;269;p12"/>
            <p:cNvGrpSpPr/>
            <p:nvPr/>
          </p:nvGrpSpPr>
          <p:grpSpPr>
            <a:xfrm>
              <a:off x="8464649" y="390435"/>
              <a:ext cx="1143004" cy="347400"/>
              <a:chOff x="2629260" y="2636557"/>
              <a:chExt cx="1143004" cy="347400"/>
            </a:xfrm>
          </p:grpSpPr>
          <p:sp>
            <p:nvSpPr>
              <p:cNvPr id="270" name="Google Shape;270;p12"/>
              <p:cNvSpPr/>
              <p:nvPr/>
            </p:nvSpPr>
            <p:spPr>
              <a:xfrm>
                <a:off x="2629264" y="2636557"/>
                <a:ext cx="1143000" cy="347400"/>
              </a:xfrm>
              <a:prstGeom prst="rect">
                <a:avLst/>
              </a:prstGeom>
              <a:solidFill>
                <a:srgbClr val="46BDC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2"/>
              <p:cNvSpPr txBox="1"/>
              <p:nvPr/>
            </p:nvSpPr>
            <p:spPr>
              <a:xfrm>
                <a:off x="2629260" y="2636557"/>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DEFINE</a:t>
                </a:r>
                <a:endParaRPr b="0" i="0" sz="1200" u="none" cap="none" strike="noStrike">
                  <a:solidFill>
                    <a:srgbClr val="FFFFFF"/>
                  </a:solidFill>
                  <a:latin typeface="Open Sans SemiBold"/>
                  <a:ea typeface="Open Sans SemiBold"/>
                  <a:cs typeface="Open Sans SemiBold"/>
                  <a:sym typeface="Open Sans SemiBold"/>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3"/>
          <p:cNvSpPr txBox="1"/>
          <p:nvPr>
            <p:ph idx="1" type="subTitle"/>
          </p:nvPr>
        </p:nvSpPr>
        <p:spPr>
          <a:xfrm>
            <a:off x="391950" y="0"/>
            <a:ext cx="8360100" cy="9456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latin typeface="Cormorant Garamond SemiBold"/>
                <a:ea typeface="Cormorant Garamond SemiBold"/>
                <a:cs typeface="Cormorant Garamond SemiBold"/>
                <a:sym typeface="Cormorant Garamond SemiBold"/>
              </a:rPr>
              <a:t>Problem Statement</a:t>
            </a:r>
            <a:endParaRPr sz="3000">
              <a:latin typeface="Cormorant Garamond SemiBold"/>
              <a:ea typeface="Cormorant Garamond SemiBold"/>
              <a:cs typeface="Cormorant Garamond SemiBold"/>
              <a:sym typeface="Cormorant Garamond SemiBold"/>
            </a:endParaRPr>
          </a:p>
        </p:txBody>
      </p:sp>
      <p:sp>
        <p:nvSpPr>
          <p:cNvPr id="277" name="Google Shape;277;p13"/>
          <p:cNvSpPr txBox="1"/>
          <p:nvPr/>
        </p:nvSpPr>
        <p:spPr>
          <a:xfrm>
            <a:off x="504875" y="829550"/>
            <a:ext cx="6954600" cy="150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278" name="Google Shape;278;p13"/>
          <p:cNvSpPr txBox="1"/>
          <p:nvPr/>
        </p:nvSpPr>
        <p:spPr>
          <a:xfrm>
            <a:off x="482400" y="973600"/>
            <a:ext cx="8179200" cy="373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2000" u="none" cap="none" strike="noStrike">
                <a:solidFill>
                  <a:schemeClr val="dk1"/>
                </a:solidFill>
                <a:latin typeface="Open Sans"/>
                <a:ea typeface="Open Sans"/>
                <a:cs typeface="Open Sans"/>
                <a:sym typeface="Open Sans"/>
              </a:rPr>
              <a:t>Individuals who are relocating to major cities are choosing coliving for the lease flexibility and a sense of community.</a:t>
            </a:r>
            <a:endParaRPr b="0" i="0" sz="20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000"/>
              <a:buFont typeface="Arial"/>
              <a:buNone/>
            </a:pPr>
            <a:r>
              <a:t/>
            </a:r>
            <a:endParaRPr b="0" i="1" sz="2000" u="none" cap="none" strike="noStrike">
              <a:solidFill>
                <a:srgbClr val="45B1B5"/>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rgbClr val="000000"/>
              </a:solidFill>
              <a:latin typeface="Open Sans"/>
              <a:ea typeface="Open Sans"/>
              <a:cs typeface="Open Sans"/>
              <a:sym typeface="Open Sans"/>
            </a:endParaRPr>
          </a:p>
        </p:txBody>
      </p:sp>
      <p:sp>
        <p:nvSpPr>
          <p:cNvPr id="279" name="Google Shape;279;p13"/>
          <p:cNvSpPr txBox="1"/>
          <p:nvPr>
            <p:ph idx="1" type="subTitle"/>
          </p:nvPr>
        </p:nvSpPr>
        <p:spPr>
          <a:xfrm>
            <a:off x="0" y="4738701"/>
            <a:ext cx="9144000" cy="405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 sz="1400">
                <a:latin typeface="Open Sans Light"/>
                <a:ea typeface="Open Sans Light"/>
                <a:cs typeface="Open Sans Light"/>
                <a:sym typeface="Open Sans Light"/>
              </a:rPr>
              <a:t>Huang | McFarlane | Paulino | Tobias</a:t>
            </a:r>
            <a:endParaRPr sz="1400">
              <a:latin typeface="Open Sans Light"/>
              <a:ea typeface="Open Sans Light"/>
              <a:cs typeface="Open Sans Light"/>
              <a:sym typeface="Open Sans Light"/>
            </a:endParaRPr>
          </a:p>
        </p:txBody>
      </p:sp>
      <p:grpSp>
        <p:nvGrpSpPr>
          <p:cNvPr id="280" name="Google Shape;280;p13"/>
          <p:cNvGrpSpPr/>
          <p:nvPr/>
        </p:nvGrpSpPr>
        <p:grpSpPr>
          <a:xfrm flipH="1">
            <a:off x="7580376" y="118853"/>
            <a:ext cx="1347866" cy="676693"/>
            <a:chOff x="8075465" y="180431"/>
            <a:chExt cx="1532188" cy="767400"/>
          </a:xfrm>
        </p:grpSpPr>
        <p:sp>
          <p:nvSpPr>
            <p:cNvPr id="281" name="Google Shape;281;p13"/>
            <p:cNvSpPr/>
            <p:nvPr/>
          </p:nvSpPr>
          <p:spPr>
            <a:xfrm>
              <a:off x="8075465" y="180431"/>
              <a:ext cx="775500" cy="767400"/>
            </a:xfrm>
            <a:prstGeom prst="diamond">
              <a:avLst/>
            </a:prstGeom>
            <a:noFill/>
            <a:ln cap="flat" cmpd="sng" w="76200">
              <a:solidFill>
                <a:srgbClr val="46BD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2" name="Google Shape;282;p13"/>
            <p:cNvGrpSpPr/>
            <p:nvPr/>
          </p:nvGrpSpPr>
          <p:grpSpPr>
            <a:xfrm>
              <a:off x="8464649" y="390435"/>
              <a:ext cx="1143004" cy="347400"/>
              <a:chOff x="2629260" y="2636557"/>
              <a:chExt cx="1143004" cy="347400"/>
            </a:xfrm>
          </p:grpSpPr>
          <p:sp>
            <p:nvSpPr>
              <p:cNvPr id="283" name="Google Shape;283;p13"/>
              <p:cNvSpPr/>
              <p:nvPr/>
            </p:nvSpPr>
            <p:spPr>
              <a:xfrm>
                <a:off x="2629264" y="2636557"/>
                <a:ext cx="1143000" cy="347400"/>
              </a:xfrm>
              <a:prstGeom prst="rect">
                <a:avLst/>
              </a:prstGeom>
              <a:solidFill>
                <a:srgbClr val="46BDC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3"/>
              <p:cNvSpPr txBox="1"/>
              <p:nvPr/>
            </p:nvSpPr>
            <p:spPr>
              <a:xfrm>
                <a:off x="2629260" y="2636557"/>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DEFINE</a:t>
                </a:r>
                <a:endParaRPr b="0" i="0" sz="1200" u="none" cap="none" strike="noStrike">
                  <a:solidFill>
                    <a:srgbClr val="FFFFFF"/>
                  </a:solidFill>
                  <a:latin typeface="Open Sans SemiBold"/>
                  <a:ea typeface="Open Sans SemiBold"/>
                  <a:cs typeface="Open Sans SemiBold"/>
                  <a:sym typeface="Open Sans SemiBold"/>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4"/>
          <p:cNvSpPr txBox="1"/>
          <p:nvPr>
            <p:ph idx="1" type="subTitle"/>
          </p:nvPr>
        </p:nvSpPr>
        <p:spPr>
          <a:xfrm>
            <a:off x="391950" y="0"/>
            <a:ext cx="8360100" cy="9456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latin typeface="Cormorant Garamond SemiBold"/>
                <a:ea typeface="Cormorant Garamond SemiBold"/>
                <a:cs typeface="Cormorant Garamond SemiBold"/>
                <a:sym typeface="Cormorant Garamond SemiBold"/>
              </a:rPr>
              <a:t>Problem Statement</a:t>
            </a:r>
            <a:endParaRPr sz="3000">
              <a:latin typeface="Cormorant Garamond SemiBold"/>
              <a:ea typeface="Cormorant Garamond SemiBold"/>
              <a:cs typeface="Cormorant Garamond SemiBold"/>
              <a:sym typeface="Cormorant Garamond SemiBold"/>
            </a:endParaRPr>
          </a:p>
        </p:txBody>
      </p:sp>
      <p:sp>
        <p:nvSpPr>
          <p:cNvPr id="290" name="Google Shape;290;p14"/>
          <p:cNvSpPr txBox="1"/>
          <p:nvPr/>
        </p:nvSpPr>
        <p:spPr>
          <a:xfrm>
            <a:off x="504875" y="829550"/>
            <a:ext cx="6954600" cy="150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291" name="Google Shape;291;p14"/>
          <p:cNvSpPr txBox="1"/>
          <p:nvPr/>
        </p:nvSpPr>
        <p:spPr>
          <a:xfrm>
            <a:off x="482400" y="973600"/>
            <a:ext cx="8179200" cy="373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2000" u="none" cap="none" strike="noStrike">
                <a:solidFill>
                  <a:srgbClr val="CCCCCC"/>
                </a:solidFill>
                <a:latin typeface="Open Sans"/>
                <a:ea typeface="Open Sans"/>
                <a:cs typeface="Open Sans"/>
                <a:sym typeface="Open Sans"/>
              </a:rPr>
              <a:t>Individuals who are relocating to major cities are choosing coliving for the lease flexibility and a sense of community.</a:t>
            </a:r>
            <a:endParaRPr b="0" i="0" sz="2000" u="none" cap="none" strike="noStrike">
              <a:solidFill>
                <a:srgbClr val="CCCCCC"/>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Open Sans"/>
                <a:ea typeface="Open Sans"/>
                <a:cs typeface="Open Sans"/>
                <a:sym typeface="Open Sans"/>
              </a:rPr>
              <a:t>Parker recently moved to New York and is coliving in Brooklyn. He enjoys the social and building amenities, but </a:t>
            </a:r>
            <a:r>
              <a:rPr b="0" i="0" lang="en" sz="2000" u="none" cap="none" strike="noStrike">
                <a:solidFill>
                  <a:srgbClr val="CC0000"/>
                </a:solidFill>
                <a:latin typeface="Open Sans"/>
                <a:ea typeface="Open Sans"/>
                <a:cs typeface="Open Sans"/>
                <a:sym typeface="Open Sans"/>
              </a:rPr>
              <a:t>gets frustrated when communicating</a:t>
            </a:r>
            <a:r>
              <a:rPr b="0" i="0" lang="en" sz="2000" u="none" cap="none" strike="noStrike">
                <a:solidFill>
                  <a:srgbClr val="000000"/>
                </a:solidFill>
                <a:latin typeface="Open Sans"/>
                <a:ea typeface="Open Sans"/>
                <a:cs typeface="Open Sans"/>
                <a:sym typeface="Open Sans"/>
              </a:rPr>
              <a:t> his needs with management and his suitemates.</a:t>
            </a:r>
            <a:endParaRPr b="0" i="0" sz="20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000"/>
              <a:buFont typeface="Arial"/>
              <a:buNone/>
            </a:pPr>
            <a:r>
              <a:t/>
            </a:r>
            <a:endParaRPr b="0" i="1" sz="2000" u="none" cap="none" strike="noStrike">
              <a:solidFill>
                <a:srgbClr val="45B1B5"/>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rgbClr val="000000"/>
              </a:solidFill>
              <a:latin typeface="Open Sans"/>
              <a:ea typeface="Open Sans"/>
              <a:cs typeface="Open Sans"/>
              <a:sym typeface="Open Sans"/>
            </a:endParaRPr>
          </a:p>
        </p:txBody>
      </p:sp>
      <p:sp>
        <p:nvSpPr>
          <p:cNvPr id="292" name="Google Shape;292;p14"/>
          <p:cNvSpPr txBox="1"/>
          <p:nvPr>
            <p:ph idx="1" type="subTitle"/>
          </p:nvPr>
        </p:nvSpPr>
        <p:spPr>
          <a:xfrm>
            <a:off x="0" y="4738701"/>
            <a:ext cx="9144000" cy="405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 sz="1400">
                <a:latin typeface="Open Sans Light"/>
                <a:ea typeface="Open Sans Light"/>
                <a:cs typeface="Open Sans Light"/>
                <a:sym typeface="Open Sans Light"/>
              </a:rPr>
              <a:t>Huang | McFarlane | Paulino | Tobias</a:t>
            </a:r>
            <a:endParaRPr sz="1400">
              <a:latin typeface="Open Sans Light"/>
              <a:ea typeface="Open Sans Light"/>
              <a:cs typeface="Open Sans Light"/>
              <a:sym typeface="Open Sans Light"/>
            </a:endParaRPr>
          </a:p>
        </p:txBody>
      </p:sp>
      <p:grpSp>
        <p:nvGrpSpPr>
          <p:cNvPr id="293" name="Google Shape;293;p14"/>
          <p:cNvGrpSpPr/>
          <p:nvPr/>
        </p:nvGrpSpPr>
        <p:grpSpPr>
          <a:xfrm flipH="1">
            <a:off x="7580376" y="118853"/>
            <a:ext cx="1347866" cy="676693"/>
            <a:chOff x="8075465" y="180431"/>
            <a:chExt cx="1532188" cy="767400"/>
          </a:xfrm>
        </p:grpSpPr>
        <p:sp>
          <p:nvSpPr>
            <p:cNvPr id="294" name="Google Shape;294;p14"/>
            <p:cNvSpPr/>
            <p:nvPr/>
          </p:nvSpPr>
          <p:spPr>
            <a:xfrm>
              <a:off x="8075465" y="180431"/>
              <a:ext cx="775500" cy="767400"/>
            </a:xfrm>
            <a:prstGeom prst="diamond">
              <a:avLst/>
            </a:prstGeom>
            <a:noFill/>
            <a:ln cap="flat" cmpd="sng" w="76200">
              <a:solidFill>
                <a:srgbClr val="46BD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5" name="Google Shape;295;p14"/>
            <p:cNvGrpSpPr/>
            <p:nvPr/>
          </p:nvGrpSpPr>
          <p:grpSpPr>
            <a:xfrm>
              <a:off x="8464649" y="390435"/>
              <a:ext cx="1143004" cy="347400"/>
              <a:chOff x="2629260" y="2636557"/>
              <a:chExt cx="1143004" cy="347400"/>
            </a:xfrm>
          </p:grpSpPr>
          <p:sp>
            <p:nvSpPr>
              <p:cNvPr id="296" name="Google Shape;296;p14"/>
              <p:cNvSpPr/>
              <p:nvPr/>
            </p:nvSpPr>
            <p:spPr>
              <a:xfrm>
                <a:off x="2629264" y="2636557"/>
                <a:ext cx="1143000" cy="347400"/>
              </a:xfrm>
              <a:prstGeom prst="rect">
                <a:avLst/>
              </a:prstGeom>
              <a:solidFill>
                <a:srgbClr val="46BDC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4"/>
              <p:cNvSpPr txBox="1"/>
              <p:nvPr/>
            </p:nvSpPr>
            <p:spPr>
              <a:xfrm>
                <a:off x="2629260" y="2636557"/>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DEFINE</a:t>
                </a:r>
                <a:endParaRPr b="0" i="0" sz="1200" u="none" cap="none" strike="noStrike">
                  <a:solidFill>
                    <a:srgbClr val="FFFFFF"/>
                  </a:solidFill>
                  <a:latin typeface="Open Sans SemiBold"/>
                  <a:ea typeface="Open Sans SemiBold"/>
                  <a:cs typeface="Open Sans SemiBold"/>
                  <a:sym typeface="Open Sans SemiBold"/>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5"/>
          <p:cNvSpPr txBox="1"/>
          <p:nvPr>
            <p:ph idx="1" type="subTitle"/>
          </p:nvPr>
        </p:nvSpPr>
        <p:spPr>
          <a:xfrm>
            <a:off x="391950" y="0"/>
            <a:ext cx="8360100" cy="9456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latin typeface="Cormorant Garamond SemiBold"/>
                <a:ea typeface="Cormorant Garamond SemiBold"/>
                <a:cs typeface="Cormorant Garamond SemiBold"/>
                <a:sym typeface="Cormorant Garamond SemiBold"/>
              </a:rPr>
              <a:t>Problem Statement</a:t>
            </a:r>
            <a:endParaRPr sz="3000">
              <a:latin typeface="Cormorant Garamond SemiBold"/>
              <a:ea typeface="Cormorant Garamond SemiBold"/>
              <a:cs typeface="Cormorant Garamond SemiBold"/>
              <a:sym typeface="Cormorant Garamond SemiBold"/>
            </a:endParaRPr>
          </a:p>
        </p:txBody>
      </p:sp>
      <p:sp>
        <p:nvSpPr>
          <p:cNvPr id="303" name="Google Shape;303;p15"/>
          <p:cNvSpPr txBox="1"/>
          <p:nvPr/>
        </p:nvSpPr>
        <p:spPr>
          <a:xfrm>
            <a:off x="504875" y="829550"/>
            <a:ext cx="6954600" cy="150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304" name="Google Shape;304;p15"/>
          <p:cNvSpPr txBox="1"/>
          <p:nvPr/>
        </p:nvSpPr>
        <p:spPr>
          <a:xfrm>
            <a:off x="482400" y="973600"/>
            <a:ext cx="8179200" cy="373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2000" u="none" cap="none" strike="noStrike">
                <a:solidFill>
                  <a:srgbClr val="CCCCCC"/>
                </a:solidFill>
                <a:latin typeface="Open Sans"/>
                <a:ea typeface="Open Sans"/>
                <a:cs typeface="Open Sans"/>
                <a:sym typeface="Open Sans"/>
              </a:rPr>
              <a:t>Individuals who are relocating to major cities are choosing coliving for the lease flexibility and a sense of community.</a:t>
            </a:r>
            <a:endParaRPr b="0" i="0" sz="2000" u="none" cap="none" strike="noStrike">
              <a:solidFill>
                <a:srgbClr val="CCCCCC"/>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CCCCCC"/>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CCCCCC"/>
                </a:solidFill>
                <a:latin typeface="Open Sans"/>
                <a:ea typeface="Open Sans"/>
                <a:cs typeface="Open Sans"/>
                <a:sym typeface="Open Sans"/>
              </a:rPr>
              <a:t>Parker recently moved to New York and is coliving in Brooklyn. He enjoys the social and building amenities, but gets frustrated when communicating his needs with management and his suitemates.</a:t>
            </a:r>
            <a:endParaRPr b="0" i="0" sz="2000" u="none" cap="none" strike="noStrike">
              <a:solidFill>
                <a:srgbClr val="CCCCCC"/>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000"/>
              <a:buFont typeface="Arial"/>
              <a:buNone/>
            </a:pPr>
            <a:r>
              <a:rPr b="0" i="1" lang="en" sz="2000" u="none" cap="none" strike="noStrike">
                <a:solidFill>
                  <a:srgbClr val="46BDC6"/>
                </a:solidFill>
                <a:latin typeface="Open Sans SemiBold"/>
                <a:ea typeface="Open Sans SemiBold"/>
                <a:cs typeface="Open Sans SemiBold"/>
                <a:sym typeface="Open Sans SemiBold"/>
              </a:rPr>
              <a:t>How might we help Parker improve the line of communication with management and suitemates within a coliving environment?</a:t>
            </a:r>
            <a:endParaRPr b="0" i="1" sz="2000" u="none" cap="none" strike="noStrike">
              <a:solidFill>
                <a:srgbClr val="46BDC6"/>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rgbClr val="000000"/>
              </a:solidFill>
              <a:latin typeface="Open Sans"/>
              <a:ea typeface="Open Sans"/>
              <a:cs typeface="Open Sans"/>
              <a:sym typeface="Open Sans"/>
            </a:endParaRPr>
          </a:p>
        </p:txBody>
      </p:sp>
      <p:sp>
        <p:nvSpPr>
          <p:cNvPr id="305" name="Google Shape;305;p15"/>
          <p:cNvSpPr txBox="1"/>
          <p:nvPr>
            <p:ph idx="1" type="subTitle"/>
          </p:nvPr>
        </p:nvSpPr>
        <p:spPr>
          <a:xfrm>
            <a:off x="0" y="4738701"/>
            <a:ext cx="9144000" cy="405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 sz="1400">
                <a:latin typeface="Open Sans Light"/>
                <a:ea typeface="Open Sans Light"/>
                <a:cs typeface="Open Sans Light"/>
                <a:sym typeface="Open Sans Light"/>
              </a:rPr>
              <a:t>Huang | McFarlane | Paulino | Tobias</a:t>
            </a:r>
            <a:endParaRPr sz="1400">
              <a:latin typeface="Open Sans Light"/>
              <a:ea typeface="Open Sans Light"/>
              <a:cs typeface="Open Sans Light"/>
              <a:sym typeface="Open Sans Light"/>
            </a:endParaRPr>
          </a:p>
        </p:txBody>
      </p:sp>
      <p:grpSp>
        <p:nvGrpSpPr>
          <p:cNvPr id="306" name="Google Shape;306;p15"/>
          <p:cNvGrpSpPr/>
          <p:nvPr/>
        </p:nvGrpSpPr>
        <p:grpSpPr>
          <a:xfrm flipH="1">
            <a:off x="7580376" y="118853"/>
            <a:ext cx="1347866" cy="676693"/>
            <a:chOff x="8075465" y="180431"/>
            <a:chExt cx="1532188" cy="767400"/>
          </a:xfrm>
        </p:grpSpPr>
        <p:sp>
          <p:nvSpPr>
            <p:cNvPr id="307" name="Google Shape;307;p15"/>
            <p:cNvSpPr/>
            <p:nvPr/>
          </p:nvSpPr>
          <p:spPr>
            <a:xfrm>
              <a:off x="8075465" y="180431"/>
              <a:ext cx="775500" cy="767400"/>
            </a:xfrm>
            <a:prstGeom prst="diamond">
              <a:avLst/>
            </a:prstGeom>
            <a:noFill/>
            <a:ln cap="flat" cmpd="sng" w="76200">
              <a:solidFill>
                <a:srgbClr val="46BD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8" name="Google Shape;308;p15"/>
            <p:cNvGrpSpPr/>
            <p:nvPr/>
          </p:nvGrpSpPr>
          <p:grpSpPr>
            <a:xfrm>
              <a:off x="8464649" y="390435"/>
              <a:ext cx="1143004" cy="347400"/>
              <a:chOff x="2629260" y="2636557"/>
              <a:chExt cx="1143004" cy="347400"/>
            </a:xfrm>
          </p:grpSpPr>
          <p:sp>
            <p:nvSpPr>
              <p:cNvPr id="309" name="Google Shape;309;p15"/>
              <p:cNvSpPr/>
              <p:nvPr/>
            </p:nvSpPr>
            <p:spPr>
              <a:xfrm>
                <a:off x="2629264" y="2636557"/>
                <a:ext cx="1143000" cy="347400"/>
              </a:xfrm>
              <a:prstGeom prst="rect">
                <a:avLst/>
              </a:prstGeom>
              <a:solidFill>
                <a:srgbClr val="46BDC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5"/>
              <p:cNvSpPr txBox="1"/>
              <p:nvPr/>
            </p:nvSpPr>
            <p:spPr>
              <a:xfrm>
                <a:off x="2629260" y="2636557"/>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DEFINE</a:t>
                </a:r>
                <a:endParaRPr b="0" i="0" sz="1200" u="none" cap="none" strike="noStrike">
                  <a:solidFill>
                    <a:srgbClr val="FFFFFF"/>
                  </a:solidFill>
                  <a:latin typeface="Open Sans SemiBold"/>
                  <a:ea typeface="Open Sans SemiBold"/>
                  <a:cs typeface="Open Sans SemiBold"/>
                  <a:sym typeface="Open Sans SemiBold"/>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16"/>
          <p:cNvPicPr preferRelativeResize="0"/>
          <p:nvPr/>
        </p:nvPicPr>
        <p:blipFill rotWithShape="1">
          <a:blip r:embed="rId3">
            <a:alphaModFix/>
          </a:blip>
          <a:srcRect b="0" l="0" r="0" t="0"/>
          <a:stretch/>
        </p:blipFill>
        <p:spPr>
          <a:xfrm>
            <a:off x="0" y="0"/>
            <a:ext cx="9144001" cy="5127280"/>
          </a:xfrm>
          <a:prstGeom prst="rect">
            <a:avLst/>
          </a:prstGeom>
          <a:noFill/>
          <a:ln>
            <a:noFill/>
          </a:ln>
        </p:spPr>
      </p:pic>
      <p:sp>
        <p:nvSpPr>
          <p:cNvPr id="316" name="Google Shape;316;p16"/>
          <p:cNvSpPr txBox="1"/>
          <p:nvPr>
            <p:ph idx="1" type="subTitle"/>
          </p:nvPr>
        </p:nvSpPr>
        <p:spPr>
          <a:xfrm>
            <a:off x="0" y="4738701"/>
            <a:ext cx="9144000" cy="405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 sz="1400">
                <a:latin typeface="Open Sans Light"/>
                <a:ea typeface="Open Sans Light"/>
                <a:cs typeface="Open Sans Light"/>
                <a:sym typeface="Open Sans Light"/>
              </a:rPr>
              <a:t>Huang | McFarlane | Paulino | Tobias</a:t>
            </a:r>
            <a:endParaRPr sz="1400">
              <a:latin typeface="Open Sans Light"/>
              <a:ea typeface="Open Sans Light"/>
              <a:cs typeface="Open Sans Light"/>
              <a:sym typeface="Open Sans Light"/>
            </a:endParaRPr>
          </a:p>
        </p:txBody>
      </p:sp>
      <p:sp>
        <p:nvSpPr>
          <p:cNvPr id="317" name="Google Shape;317;p16"/>
          <p:cNvSpPr txBox="1"/>
          <p:nvPr>
            <p:ph idx="1" type="subTitle"/>
          </p:nvPr>
        </p:nvSpPr>
        <p:spPr>
          <a:xfrm>
            <a:off x="391950" y="0"/>
            <a:ext cx="8360100" cy="9456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latin typeface="Cormorant Garamond SemiBold"/>
                <a:ea typeface="Cormorant Garamond SemiBold"/>
                <a:cs typeface="Cormorant Garamond SemiBold"/>
                <a:sym typeface="Cormorant Garamond SemiBold"/>
              </a:rPr>
              <a:t>User Journey Map</a:t>
            </a:r>
            <a:endParaRPr sz="3000">
              <a:latin typeface="Cormorant Garamond SemiBold"/>
              <a:ea typeface="Cormorant Garamond SemiBold"/>
              <a:cs typeface="Cormorant Garamond SemiBold"/>
              <a:sym typeface="Cormorant Garamond SemiBold"/>
            </a:endParaRPr>
          </a:p>
        </p:txBody>
      </p:sp>
      <p:grpSp>
        <p:nvGrpSpPr>
          <p:cNvPr id="318" name="Google Shape;318;p16"/>
          <p:cNvGrpSpPr/>
          <p:nvPr/>
        </p:nvGrpSpPr>
        <p:grpSpPr>
          <a:xfrm flipH="1">
            <a:off x="7580376" y="118853"/>
            <a:ext cx="1347866" cy="676693"/>
            <a:chOff x="8075465" y="180431"/>
            <a:chExt cx="1532188" cy="767400"/>
          </a:xfrm>
        </p:grpSpPr>
        <p:sp>
          <p:nvSpPr>
            <p:cNvPr id="319" name="Google Shape;319;p16"/>
            <p:cNvSpPr/>
            <p:nvPr/>
          </p:nvSpPr>
          <p:spPr>
            <a:xfrm>
              <a:off x="8075465" y="180431"/>
              <a:ext cx="775500" cy="767400"/>
            </a:xfrm>
            <a:prstGeom prst="diamond">
              <a:avLst/>
            </a:prstGeom>
            <a:noFill/>
            <a:ln cap="flat" cmpd="sng" w="76200">
              <a:solidFill>
                <a:srgbClr val="46BD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0" name="Google Shape;320;p16"/>
            <p:cNvGrpSpPr/>
            <p:nvPr/>
          </p:nvGrpSpPr>
          <p:grpSpPr>
            <a:xfrm>
              <a:off x="8464649" y="390435"/>
              <a:ext cx="1143004" cy="347400"/>
              <a:chOff x="2629260" y="2636557"/>
              <a:chExt cx="1143004" cy="347400"/>
            </a:xfrm>
          </p:grpSpPr>
          <p:sp>
            <p:nvSpPr>
              <p:cNvPr id="321" name="Google Shape;321;p16"/>
              <p:cNvSpPr/>
              <p:nvPr/>
            </p:nvSpPr>
            <p:spPr>
              <a:xfrm>
                <a:off x="2629264" y="2636557"/>
                <a:ext cx="1143000" cy="347400"/>
              </a:xfrm>
              <a:prstGeom prst="rect">
                <a:avLst/>
              </a:prstGeom>
              <a:solidFill>
                <a:srgbClr val="46BDC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6"/>
              <p:cNvSpPr txBox="1"/>
              <p:nvPr/>
            </p:nvSpPr>
            <p:spPr>
              <a:xfrm>
                <a:off x="2629260" y="2636557"/>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DEFINE</a:t>
                </a:r>
                <a:endParaRPr b="0" i="0" sz="1200" u="none" cap="none" strike="noStrike">
                  <a:solidFill>
                    <a:srgbClr val="FFFFFF"/>
                  </a:solidFill>
                  <a:latin typeface="Open Sans SemiBold"/>
                  <a:ea typeface="Open Sans SemiBold"/>
                  <a:cs typeface="Open Sans SemiBold"/>
                  <a:sym typeface="Open Sans SemiBold"/>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17"/>
          <p:cNvPicPr preferRelativeResize="0"/>
          <p:nvPr/>
        </p:nvPicPr>
        <p:blipFill rotWithShape="1">
          <a:blip r:embed="rId3">
            <a:alphaModFix/>
          </a:blip>
          <a:srcRect b="0" l="0" r="0" t="0"/>
          <a:stretch/>
        </p:blipFill>
        <p:spPr>
          <a:xfrm>
            <a:off x="0" y="0"/>
            <a:ext cx="9144001" cy="5150882"/>
          </a:xfrm>
          <a:prstGeom prst="rect">
            <a:avLst/>
          </a:prstGeom>
          <a:noFill/>
          <a:ln>
            <a:noFill/>
          </a:ln>
        </p:spPr>
      </p:pic>
      <p:sp>
        <p:nvSpPr>
          <p:cNvPr id="328" name="Google Shape;328;p17"/>
          <p:cNvSpPr txBox="1"/>
          <p:nvPr>
            <p:ph idx="1" type="subTitle"/>
          </p:nvPr>
        </p:nvSpPr>
        <p:spPr>
          <a:xfrm>
            <a:off x="0" y="4738701"/>
            <a:ext cx="9144000" cy="405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 sz="1400">
                <a:latin typeface="Open Sans Light"/>
                <a:ea typeface="Open Sans Light"/>
                <a:cs typeface="Open Sans Light"/>
                <a:sym typeface="Open Sans Light"/>
              </a:rPr>
              <a:t>Huang | McFarlane | Paulino | Tobias</a:t>
            </a:r>
            <a:endParaRPr sz="1400">
              <a:latin typeface="Open Sans Light"/>
              <a:ea typeface="Open Sans Light"/>
              <a:cs typeface="Open Sans Light"/>
              <a:sym typeface="Open Sans Light"/>
            </a:endParaRPr>
          </a:p>
        </p:txBody>
      </p:sp>
      <p:sp>
        <p:nvSpPr>
          <p:cNvPr id="329" name="Google Shape;329;p17"/>
          <p:cNvSpPr txBox="1"/>
          <p:nvPr>
            <p:ph idx="1" type="subTitle"/>
          </p:nvPr>
        </p:nvSpPr>
        <p:spPr>
          <a:xfrm>
            <a:off x="391950" y="0"/>
            <a:ext cx="8360100" cy="9456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latin typeface="Cormorant Garamond SemiBold"/>
                <a:ea typeface="Cormorant Garamond SemiBold"/>
                <a:cs typeface="Cormorant Garamond SemiBold"/>
                <a:sym typeface="Cormorant Garamond SemiBold"/>
              </a:rPr>
              <a:t>Opportunities</a:t>
            </a:r>
            <a:endParaRPr sz="3000">
              <a:latin typeface="Cormorant Garamond SemiBold"/>
              <a:ea typeface="Cormorant Garamond SemiBold"/>
              <a:cs typeface="Cormorant Garamond SemiBold"/>
              <a:sym typeface="Cormorant Garamond SemiBold"/>
            </a:endParaRPr>
          </a:p>
        </p:txBody>
      </p:sp>
      <p:sp>
        <p:nvSpPr>
          <p:cNvPr id="330" name="Google Shape;330;p17"/>
          <p:cNvSpPr txBox="1"/>
          <p:nvPr/>
        </p:nvSpPr>
        <p:spPr>
          <a:xfrm>
            <a:off x="0" y="879100"/>
            <a:ext cx="4476900" cy="76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Open Sans SemiBold"/>
                <a:ea typeface="Open Sans SemiBold"/>
                <a:cs typeface="Open Sans SemiBold"/>
                <a:sym typeface="Open Sans SemiBold"/>
              </a:rPr>
              <a:t>Find quicker way to communicate with management</a:t>
            </a:r>
            <a:endParaRPr b="0" i="0" sz="1400" u="none" cap="none" strike="noStrike">
              <a:solidFill>
                <a:schemeClr val="dk1"/>
              </a:solidFill>
              <a:latin typeface="Open Sans SemiBold"/>
              <a:ea typeface="Open Sans SemiBold"/>
              <a:cs typeface="Open Sans SemiBold"/>
              <a:sym typeface="Open Sans SemiBold"/>
            </a:endParaRPr>
          </a:p>
        </p:txBody>
      </p:sp>
      <p:grpSp>
        <p:nvGrpSpPr>
          <p:cNvPr id="331" name="Google Shape;331;p17"/>
          <p:cNvGrpSpPr/>
          <p:nvPr/>
        </p:nvGrpSpPr>
        <p:grpSpPr>
          <a:xfrm flipH="1">
            <a:off x="7580376" y="118853"/>
            <a:ext cx="1347866" cy="676693"/>
            <a:chOff x="8075465" y="180431"/>
            <a:chExt cx="1532188" cy="767400"/>
          </a:xfrm>
        </p:grpSpPr>
        <p:sp>
          <p:nvSpPr>
            <p:cNvPr id="332" name="Google Shape;332;p17"/>
            <p:cNvSpPr/>
            <p:nvPr/>
          </p:nvSpPr>
          <p:spPr>
            <a:xfrm>
              <a:off x="8075465" y="180431"/>
              <a:ext cx="775500" cy="767400"/>
            </a:xfrm>
            <a:prstGeom prst="diamond">
              <a:avLst/>
            </a:prstGeom>
            <a:noFill/>
            <a:ln cap="flat" cmpd="sng" w="76200">
              <a:solidFill>
                <a:srgbClr val="46BD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3" name="Google Shape;333;p17"/>
            <p:cNvGrpSpPr/>
            <p:nvPr/>
          </p:nvGrpSpPr>
          <p:grpSpPr>
            <a:xfrm>
              <a:off x="8464649" y="390435"/>
              <a:ext cx="1143004" cy="347400"/>
              <a:chOff x="2629260" y="2636557"/>
              <a:chExt cx="1143004" cy="347400"/>
            </a:xfrm>
          </p:grpSpPr>
          <p:sp>
            <p:nvSpPr>
              <p:cNvPr id="334" name="Google Shape;334;p17"/>
              <p:cNvSpPr/>
              <p:nvPr/>
            </p:nvSpPr>
            <p:spPr>
              <a:xfrm>
                <a:off x="2629264" y="2636557"/>
                <a:ext cx="1143000" cy="347400"/>
              </a:xfrm>
              <a:prstGeom prst="rect">
                <a:avLst/>
              </a:prstGeom>
              <a:solidFill>
                <a:srgbClr val="46BDC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7"/>
              <p:cNvSpPr txBox="1"/>
              <p:nvPr/>
            </p:nvSpPr>
            <p:spPr>
              <a:xfrm>
                <a:off x="2629260" y="2636557"/>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DEFINE</a:t>
                </a:r>
                <a:endParaRPr b="0" i="0" sz="1200" u="none" cap="none" strike="noStrike">
                  <a:solidFill>
                    <a:srgbClr val="FFFFFF"/>
                  </a:solidFill>
                  <a:latin typeface="Open Sans SemiBold"/>
                  <a:ea typeface="Open Sans SemiBold"/>
                  <a:cs typeface="Open Sans SemiBold"/>
                  <a:sym typeface="Open Sans SemiBold"/>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18"/>
          <p:cNvPicPr preferRelativeResize="0"/>
          <p:nvPr/>
        </p:nvPicPr>
        <p:blipFill rotWithShape="1">
          <a:blip r:embed="rId3">
            <a:alphaModFix/>
          </a:blip>
          <a:srcRect b="0" l="0" r="0" t="0"/>
          <a:stretch/>
        </p:blipFill>
        <p:spPr>
          <a:xfrm>
            <a:off x="-1" y="0"/>
            <a:ext cx="9140080" cy="5143501"/>
          </a:xfrm>
          <a:prstGeom prst="rect">
            <a:avLst/>
          </a:prstGeom>
          <a:noFill/>
          <a:ln>
            <a:noFill/>
          </a:ln>
        </p:spPr>
      </p:pic>
      <p:sp>
        <p:nvSpPr>
          <p:cNvPr id="341" name="Google Shape;341;p18"/>
          <p:cNvSpPr txBox="1"/>
          <p:nvPr>
            <p:ph idx="1" type="subTitle"/>
          </p:nvPr>
        </p:nvSpPr>
        <p:spPr>
          <a:xfrm>
            <a:off x="0" y="4738701"/>
            <a:ext cx="9144000" cy="405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 sz="1400">
                <a:latin typeface="Open Sans Light"/>
                <a:ea typeface="Open Sans Light"/>
                <a:cs typeface="Open Sans Light"/>
                <a:sym typeface="Open Sans Light"/>
              </a:rPr>
              <a:t>Huang | McFarlane | Paulino | Tobias</a:t>
            </a:r>
            <a:endParaRPr sz="1400">
              <a:latin typeface="Open Sans Light"/>
              <a:ea typeface="Open Sans Light"/>
              <a:cs typeface="Open Sans Light"/>
              <a:sym typeface="Open Sans Light"/>
            </a:endParaRPr>
          </a:p>
        </p:txBody>
      </p:sp>
      <p:sp>
        <p:nvSpPr>
          <p:cNvPr id="342" name="Google Shape;342;p18"/>
          <p:cNvSpPr txBox="1"/>
          <p:nvPr>
            <p:ph idx="1" type="subTitle"/>
          </p:nvPr>
        </p:nvSpPr>
        <p:spPr>
          <a:xfrm>
            <a:off x="391950" y="0"/>
            <a:ext cx="8360100" cy="9456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latin typeface="Cormorant Garamond SemiBold"/>
                <a:ea typeface="Cormorant Garamond SemiBold"/>
                <a:cs typeface="Cormorant Garamond SemiBold"/>
                <a:sym typeface="Cormorant Garamond SemiBold"/>
              </a:rPr>
              <a:t>Opportunities</a:t>
            </a:r>
            <a:endParaRPr sz="3000">
              <a:latin typeface="Cormorant Garamond SemiBold"/>
              <a:ea typeface="Cormorant Garamond SemiBold"/>
              <a:cs typeface="Cormorant Garamond SemiBold"/>
              <a:sym typeface="Cormorant Garamond SemiBold"/>
            </a:endParaRPr>
          </a:p>
        </p:txBody>
      </p:sp>
      <p:sp>
        <p:nvSpPr>
          <p:cNvPr id="343" name="Google Shape;343;p18"/>
          <p:cNvSpPr txBox="1"/>
          <p:nvPr/>
        </p:nvSpPr>
        <p:spPr>
          <a:xfrm>
            <a:off x="4476900" y="879050"/>
            <a:ext cx="4667100" cy="767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SemiBold"/>
                <a:ea typeface="Open Sans SemiBold"/>
                <a:cs typeface="Open Sans SemiBold"/>
                <a:sym typeface="Open Sans SemiBold"/>
              </a:rPr>
              <a:t>Find a more effective way to connect with others from the community</a:t>
            </a:r>
            <a:endParaRPr b="0" i="0" sz="1400" u="none" cap="none" strike="noStrike">
              <a:solidFill>
                <a:srgbClr val="000000"/>
              </a:solidFill>
              <a:latin typeface="Open Sans SemiBold"/>
              <a:ea typeface="Open Sans SemiBold"/>
              <a:cs typeface="Open Sans SemiBold"/>
              <a:sym typeface="Open Sans SemiBold"/>
            </a:endParaRPr>
          </a:p>
        </p:txBody>
      </p:sp>
      <p:sp>
        <p:nvSpPr>
          <p:cNvPr id="344" name="Google Shape;344;p18"/>
          <p:cNvSpPr txBox="1"/>
          <p:nvPr/>
        </p:nvSpPr>
        <p:spPr>
          <a:xfrm>
            <a:off x="0" y="879100"/>
            <a:ext cx="4476900" cy="76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CCCCCC"/>
                </a:solidFill>
                <a:latin typeface="Open Sans SemiBold"/>
                <a:ea typeface="Open Sans SemiBold"/>
                <a:cs typeface="Open Sans SemiBold"/>
                <a:sym typeface="Open Sans SemiBold"/>
              </a:rPr>
              <a:t>Find quicker way to communicate with management</a:t>
            </a:r>
            <a:endParaRPr b="0" i="0" sz="1400" u="none" cap="none" strike="noStrike">
              <a:solidFill>
                <a:srgbClr val="CCCCCC"/>
              </a:solidFill>
              <a:latin typeface="Open Sans SemiBold"/>
              <a:ea typeface="Open Sans SemiBold"/>
              <a:cs typeface="Open Sans SemiBold"/>
              <a:sym typeface="Open Sans SemiBold"/>
            </a:endParaRPr>
          </a:p>
        </p:txBody>
      </p:sp>
      <p:grpSp>
        <p:nvGrpSpPr>
          <p:cNvPr id="345" name="Google Shape;345;p18"/>
          <p:cNvGrpSpPr/>
          <p:nvPr/>
        </p:nvGrpSpPr>
        <p:grpSpPr>
          <a:xfrm flipH="1">
            <a:off x="7580376" y="118853"/>
            <a:ext cx="1347866" cy="676693"/>
            <a:chOff x="8075465" y="180431"/>
            <a:chExt cx="1532188" cy="767400"/>
          </a:xfrm>
        </p:grpSpPr>
        <p:sp>
          <p:nvSpPr>
            <p:cNvPr id="346" name="Google Shape;346;p18"/>
            <p:cNvSpPr/>
            <p:nvPr/>
          </p:nvSpPr>
          <p:spPr>
            <a:xfrm>
              <a:off x="8075465" y="180431"/>
              <a:ext cx="775500" cy="767400"/>
            </a:xfrm>
            <a:prstGeom prst="diamond">
              <a:avLst/>
            </a:prstGeom>
            <a:noFill/>
            <a:ln cap="flat" cmpd="sng" w="76200">
              <a:solidFill>
                <a:srgbClr val="46BD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7" name="Google Shape;347;p18"/>
            <p:cNvGrpSpPr/>
            <p:nvPr/>
          </p:nvGrpSpPr>
          <p:grpSpPr>
            <a:xfrm>
              <a:off x="8464649" y="390435"/>
              <a:ext cx="1143004" cy="347400"/>
              <a:chOff x="2629260" y="2636557"/>
              <a:chExt cx="1143004" cy="347400"/>
            </a:xfrm>
          </p:grpSpPr>
          <p:sp>
            <p:nvSpPr>
              <p:cNvPr id="348" name="Google Shape;348;p18"/>
              <p:cNvSpPr/>
              <p:nvPr/>
            </p:nvSpPr>
            <p:spPr>
              <a:xfrm>
                <a:off x="2629264" y="2636557"/>
                <a:ext cx="1143000" cy="347400"/>
              </a:xfrm>
              <a:prstGeom prst="rect">
                <a:avLst/>
              </a:prstGeom>
              <a:solidFill>
                <a:srgbClr val="46BDC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8"/>
              <p:cNvSpPr txBox="1"/>
              <p:nvPr/>
            </p:nvSpPr>
            <p:spPr>
              <a:xfrm>
                <a:off x="2629260" y="2636557"/>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DEFINE</a:t>
                </a:r>
                <a:endParaRPr b="0" i="0" sz="1200" u="none" cap="none" strike="noStrike">
                  <a:solidFill>
                    <a:srgbClr val="FFFFFF"/>
                  </a:solidFill>
                  <a:latin typeface="Open Sans SemiBold"/>
                  <a:ea typeface="Open Sans SemiBold"/>
                  <a:cs typeface="Open Sans SemiBold"/>
                  <a:sym typeface="Open Sans SemiBold"/>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19"/>
          <p:cNvPicPr preferRelativeResize="0"/>
          <p:nvPr/>
        </p:nvPicPr>
        <p:blipFill rotWithShape="1">
          <a:blip r:embed="rId3">
            <a:alphaModFix/>
          </a:blip>
          <a:srcRect b="0" l="0" r="0" t="0"/>
          <a:stretch/>
        </p:blipFill>
        <p:spPr>
          <a:xfrm>
            <a:off x="0" y="0"/>
            <a:ext cx="9143999" cy="5122046"/>
          </a:xfrm>
          <a:prstGeom prst="rect">
            <a:avLst/>
          </a:prstGeom>
          <a:noFill/>
          <a:ln>
            <a:noFill/>
          </a:ln>
        </p:spPr>
      </p:pic>
      <p:sp>
        <p:nvSpPr>
          <p:cNvPr id="355" name="Google Shape;355;p19"/>
          <p:cNvSpPr txBox="1"/>
          <p:nvPr>
            <p:ph idx="1" type="subTitle"/>
          </p:nvPr>
        </p:nvSpPr>
        <p:spPr>
          <a:xfrm>
            <a:off x="0" y="4738701"/>
            <a:ext cx="9144000" cy="405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 sz="1400">
                <a:latin typeface="Open Sans Light"/>
                <a:ea typeface="Open Sans Light"/>
                <a:cs typeface="Open Sans Light"/>
                <a:sym typeface="Open Sans Light"/>
              </a:rPr>
              <a:t>Huang | McFarlane | Paulino | Tobias</a:t>
            </a:r>
            <a:endParaRPr sz="1400">
              <a:latin typeface="Open Sans Light"/>
              <a:ea typeface="Open Sans Light"/>
              <a:cs typeface="Open Sans Light"/>
              <a:sym typeface="Open Sans Light"/>
            </a:endParaRPr>
          </a:p>
        </p:txBody>
      </p:sp>
      <p:sp>
        <p:nvSpPr>
          <p:cNvPr id="356" name="Google Shape;356;p19"/>
          <p:cNvSpPr txBox="1"/>
          <p:nvPr>
            <p:ph idx="1" type="subTitle"/>
          </p:nvPr>
        </p:nvSpPr>
        <p:spPr>
          <a:xfrm>
            <a:off x="391950" y="0"/>
            <a:ext cx="8360100" cy="9456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latin typeface="Cormorant Garamond SemiBold"/>
                <a:ea typeface="Cormorant Garamond SemiBold"/>
                <a:cs typeface="Cormorant Garamond SemiBold"/>
                <a:sym typeface="Cormorant Garamond SemiBold"/>
              </a:rPr>
              <a:t>Opportunities</a:t>
            </a:r>
            <a:endParaRPr sz="3000">
              <a:latin typeface="Cormorant Garamond SemiBold"/>
              <a:ea typeface="Cormorant Garamond SemiBold"/>
              <a:cs typeface="Cormorant Garamond SemiBold"/>
              <a:sym typeface="Cormorant Garamond SemiBold"/>
            </a:endParaRPr>
          </a:p>
        </p:txBody>
      </p:sp>
      <p:sp>
        <p:nvSpPr>
          <p:cNvPr id="357" name="Google Shape;357;p19"/>
          <p:cNvSpPr txBox="1"/>
          <p:nvPr/>
        </p:nvSpPr>
        <p:spPr>
          <a:xfrm>
            <a:off x="4476900" y="879050"/>
            <a:ext cx="4667100" cy="767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SemiBold"/>
                <a:ea typeface="Open Sans SemiBold"/>
                <a:cs typeface="Open Sans SemiBold"/>
                <a:sym typeface="Open Sans SemiBold"/>
              </a:rPr>
              <a:t>Find a more effective way to connect with others from the community</a:t>
            </a:r>
            <a:endParaRPr b="0" i="0" sz="1400" u="none" cap="none" strike="noStrike">
              <a:solidFill>
                <a:srgbClr val="000000"/>
              </a:solidFill>
              <a:latin typeface="Open Sans SemiBold"/>
              <a:ea typeface="Open Sans SemiBold"/>
              <a:cs typeface="Open Sans SemiBold"/>
              <a:sym typeface="Open Sans SemiBold"/>
            </a:endParaRPr>
          </a:p>
        </p:txBody>
      </p:sp>
      <p:sp>
        <p:nvSpPr>
          <p:cNvPr id="358" name="Google Shape;358;p19"/>
          <p:cNvSpPr txBox="1"/>
          <p:nvPr/>
        </p:nvSpPr>
        <p:spPr>
          <a:xfrm>
            <a:off x="0" y="879100"/>
            <a:ext cx="4476900" cy="76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Open Sans SemiBold"/>
                <a:ea typeface="Open Sans SemiBold"/>
                <a:cs typeface="Open Sans SemiBold"/>
                <a:sym typeface="Open Sans SemiBold"/>
              </a:rPr>
              <a:t>Find quicker way to communicate with management</a:t>
            </a:r>
            <a:endParaRPr b="0" i="0" sz="1400" u="none" cap="none" strike="noStrike">
              <a:solidFill>
                <a:schemeClr val="dk1"/>
              </a:solidFill>
              <a:latin typeface="Open Sans SemiBold"/>
              <a:ea typeface="Open Sans SemiBold"/>
              <a:cs typeface="Open Sans SemiBold"/>
              <a:sym typeface="Open Sans SemiBold"/>
            </a:endParaRPr>
          </a:p>
        </p:txBody>
      </p:sp>
      <p:grpSp>
        <p:nvGrpSpPr>
          <p:cNvPr id="359" name="Google Shape;359;p19"/>
          <p:cNvGrpSpPr/>
          <p:nvPr/>
        </p:nvGrpSpPr>
        <p:grpSpPr>
          <a:xfrm flipH="1">
            <a:off x="7580376" y="118853"/>
            <a:ext cx="1347866" cy="676693"/>
            <a:chOff x="8075465" y="180431"/>
            <a:chExt cx="1532188" cy="767400"/>
          </a:xfrm>
        </p:grpSpPr>
        <p:sp>
          <p:nvSpPr>
            <p:cNvPr id="360" name="Google Shape;360;p19"/>
            <p:cNvSpPr/>
            <p:nvPr/>
          </p:nvSpPr>
          <p:spPr>
            <a:xfrm>
              <a:off x="8075465" y="180431"/>
              <a:ext cx="775500" cy="767400"/>
            </a:xfrm>
            <a:prstGeom prst="diamond">
              <a:avLst/>
            </a:prstGeom>
            <a:noFill/>
            <a:ln cap="flat" cmpd="sng" w="76200">
              <a:solidFill>
                <a:srgbClr val="46BD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1" name="Google Shape;361;p19"/>
            <p:cNvGrpSpPr/>
            <p:nvPr/>
          </p:nvGrpSpPr>
          <p:grpSpPr>
            <a:xfrm>
              <a:off x="8464649" y="390435"/>
              <a:ext cx="1143004" cy="347400"/>
              <a:chOff x="2629260" y="2636557"/>
              <a:chExt cx="1143004" cy="347400"/>
            </a:xfrm>
          </p:grpSpPr>
          <p:sp>
            <p:nvSpPr>
              <p:cNvPr id="362" name="Google Shape;362;p19"/>
              <p:cNvSpPr/>
              <p:nvPr/>
            </p:nvSpPr>
            <p:spPr>
              <a:xfrm>
                <a:off x="2629264" y="2636557"/>
                <a:ext cx="1143000" cy="347400"/>
              </a:xfrm>
              <a:prstGeom prst="rect">
                <a:avLst/>
              </a:prstGeom>
              <a:solidFill>
                <a:srgbClr val="46BDC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9"/>
              <p:cNvSpPr txBox="1"/>
              <p:nvPr/>
            </p:nvSpPr>
            <p:spPr>
              <a:xfrm>
                <a:off x="2629260" y="2636557"/>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DEFINE</a:t>
                </a:r>
                <a:endParaRPr b="0" i="0" sz="1200" u="none" cap="none" strike="noStrike">
                  <a:solidFill>
                    <a:srgbClr val="FFFFFF"/>
                  </a:solidFill>
                  <a:latin typeface="Open Sans SemiBold"/>
                  <a:ea typeface="Open Sans SemiBold"/>
                  <a:cs typeface="Open Sans SemiBold"/>
                  <a:sym typeface="Open Sans SemiBold"/>
                </a:endParaRPr>
              </a:p>
            </p:txBody>
          </p:sp>
        </p:grpSp>
      </p:grpSp>
    </p:spTree>
  </p:cSld>
  <p:clrMapOvr>
    <a:masterClrMapping/>
  </p:clrMapOvr>
</p:sld>
</file>

<file path=ppt/slides/slide2.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61" name="Shape 61"/>
        <p:cNvGrpSpPr/>
        <p:nvPr/>
      </p:nvGrpSpPr>
      <p:grpSpPr>
        <a:xfrm>
          <a:off x="0" y="0"/>
          <a:ext cx="0" cy="0"/>
          <a:chOff x="0" y="0"/>
          <a:chExt cx="0" cy="0"/>
        </a:xfrm>
      </p:grpSpPr>
      <p:pic>
        <p:nvPicPr>
          <p:cNvPr id="62" name="Google Shape;62;p2"/>
          <p:cNvPicPr preferRelativeResize="0"/>
          <p:nvPr/>
        </p:nvPicPr>
        <p:blipFill rotWithShape="1">
          <a:blip r:embed="rId3">
            <a:alphaModFix/>
          </a:blip>
          <a:srcRect b="63" r="24"/>
          <a:stretch/>
        </p:blipFill>
        <p:spPr>
          <a:xfrm flipH="1">
            <a:off x="0" y="0"/>
            <a:ext cx="9144001" cy="5143500"/>
          </a:xfrm>
          <a:prstGeom prst="rect">
            <a:avLst/>
          </a:prstGeom>
          <a:noFill/>
          <a:ln>
            <a:noFill/>
          </a:ln>
        </p:spPr>
      </p:pic>
      <p:sp>
        <p:nvSpPr>
          <p:cNvPr id="63" name="Google Shape;63;p2"/>
          <p:cNvSpPr txBox="1"/>
          <p:nvPr>
            <p:ph idx="1" type="subTitle"/>
          </p:nvPr>
        </p:nvSpPr>
        <p:spPr>
          <a:xfrm>
            <a:off x="0" y="4197893"/>
            <a:ext cx="9144000" cy="945600"/>
          </a:xfrm>
          <a:prstGeom prst="rect">
            <a:avLst/>
          </a:prstGeom>
          <a:noFill/>
          <a:ln>
            <a:noFill/>
          </a:ln>
        </p:spPr>
        <p:txBody>
          <a:bodyPr anchor="ctr" anchorCtr="0" bIns="91425" lIns="91425" rIns="91425" spcFirstLastPara="1" tIns="91425" wrap="square">
            <a:noAutofit/>
          </a:bodyPr>
          <a:lstStyle/>
          <a:p>
            <a:pPr algn="r" indent="0" lvl="0" marL="0" rtl="0">
              <a:lnSpc>
                <a:spcPct val="100000"/>
              </a:lnSpc>
              <a:spcBef>
                <a:spcPts val="0"/>
              </a:spcBef>
              <a:spcAft>
                <a:spcPts val="0"/>
              </a:spcAft>
              <a:buSzPts val="2800"/>
              <a:buNone/>
            </a:pPr>
            <a:r>
              <a:rPr lang="en" sz="1400">
                <a:solidFill>
                  <a:schemeClr val="lt1"/>
                </a:solidFill>
                <a:latin typeface="Josefin Sans Thin"/>
                <a:ea typeface="Josefin Sans Thin"/>
                <a:cs typeface="Josefin Sans Thin"/>
                <a:sym typeface="Josefin Sans Thin"/>
              </a:rPr>
              <a:t>Sally Huang | Dwayne McFarlane | Francisco Paulino | Simone Tobias</a:t>
            </a:r>
            <a:endParaRPr sz="1400">
              <a:solidFill>
                <a:schemeClr val="lt1"/>
              </a:solidFill>
              <a:latin typeface="Josefin Sans Thin"/>
              <a:ea typeface="Josefin Sans Thin"/>
              <a:cs typeface="Josefin Sans Thin"/>
              <a:sym typeface="Josefin Sans Thi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0"/>
          <p:cNvSpPr txBox="1"/>
          <p:nvPr>
            <p:ph idx="1" type="subTitle"/>
          </p:nvPr>
        </p:nvSpPr>
        <p:spPr>
          <a:xfrm>
            <a:off x="391950" y="0"/>
            <a:ext cx="8360100" cy="9456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latin typeface="Cormorant Garamond"/>
                <a:ea typeface="Cormorant Garamond"/>
                <a:cs typeface="Cormorant Garamond"/>
                <a:sym typeface="Cormorant Garamond"/>
              </a:rPr>
              <a:t>MoSCoW Map </a:t>
            </a:r>
            <a:endParaRPr b="1" sz="3000">
              <a:latin typeface="Cormorant Garamond"/>
              <a:ea typeface="Cormorant Garamond"/>
              <a:cs typeface="Cormorant Garamond"/>
              <a:sym typeface="Cormorant Garamond"/>
            </a:endParaRPr>
          </a:p>
        </p:txBody>
      </p:sp>
      <p:graphicFrame>
        <p:nvGraphicFramePr>
          <p:cNvPr id="369" name="Google Shape;369;p20"/>
          <p:cNvGraphicFramePr/>
          <p:nvPr/>
        </p:nvGraphicFramePr>
        <p:xfrm>
          <a:off x="760500" y="1067821"/>
          <a:ext cx="3000000" cy="3000000"/>
        </p:xfrm>
        <a:graphic>
          <a:graphicData uri="http://schemas.openxmlformats.org/drawingml/2006/table">
            <a:tbl>
              <a:tblPr>
                <a:noFill/>
                <a:tableStyleId>{290C7B88-A161-4FD0-BAFE-D99A76F66859}</a:tableStyleId>
              </a:tblPr>
              <a:tblGrid>
                <a:gridCol w="3834950"/>
                <a:gridCol w="3788025"/>
              </a:tblGrid>
              <a:tr h="1956325">
                <a:tc>
                  <a:txBody>
                    <a:bodyPr/>
                    <a:lstStyle/>
                    <a:p>
                      <a:pPr indent="0" lvl="0" marL="0" marR="0" rtl="0" algn="l">
                        <a:lnSpc>
                          <a:spcPct val="100000"/>
                        </a:lnSpc>
                        <a:spcBef>
                          <a:spcPts val="0"/>
                        </a:spcBef>
                        <a:spcAft>
                          <a:spcPts val="0"/>
                        </a:spcAft>
                        <a:buClr>
                          <a:srgbClr val="000000"/>
                        </a:buClr>
                        <a:buSzPts val="2000"/>
                        <a:buFont typeface="Arial"/>
                        <a:buNone/>
                      </a:pPr>
                      <a:r>
                        <a:rPr lang="en" sz="2000" u="none" cap="none" strike="noStrike">
                          <a:solidFill>
                            <a:schemeClr val="dk1"/>
                          </a:solidFill>
                          <a:latin typeface="Open Sans"/>
                          <a:ea typeface="Open Sans"/>
                          <a:cs typeface="Open Sans"/>
                          <a:sym typeface="Open Sans"/>
                        </a:rPr>
                        <a:t>MUST</a:t>
                      </a:r>
                      <a:endParaRPr sz="2000" u="none" cap="none" strike="noStrike">
                        <a:solidFill>
                          <a:srgbClr val="FFFFFF"/>
                        </a:solidFill>
                        <a:latin typeface="Open Sans"/>
                        <a:ea typeface="Open Sans"/>
                        <a:cs typeface="Open Sans"/>
                        <a:sym typeface="Open Sans"/>
                      </a:endParaRPr>
                    </a:p>
                    <a:p>
                      <a:pPr indent="-317500" lvl="0" marL="457200" marR="0" rtl="0" algn="l">
                        <a:lnSpc>
                          <a:spcPct val="115000"/>
                        </a:lnSpc>
                        <a:spcBef>
                          <a:spcPts val="300"/>
                        </a:spcBef>
                        <a:spcAft>
                          <a:spcPts val="0"/>
                        </a:spcAft>
                        <a:buClr>
                          <a:srgbClr val="000000"/>
                        </a:buClr>
                        <a:buSzPts val="1400"/>
                        <a:buFont typeface="Open Sans Light"/>
                        <a:buChar char="●"/>
                      </a:pPr>
                      <a:r>
                        <a:rPr lang="en" sz="1400" u="none" cap="none" strike="noStrike">
                          <a:latin typeface="Open Sans Light"/>
                          <a:ea typeface="Open Sans Light"/>
                          <a:cs typeface="Open Sans Light"/>
                          <a:sym typeface="Open Sans Light"/>
                        </a:rPr>
                        <a:t>Contact Mgmt - Chat/Call/Email</a:t>
                      </a:r>
                      <a:endParaRPr sz="1400" u="none" cap="none" strike="noStrike">
                        <a:latin typeface="Open Sans Light"/>
                        <a:ea typeface="Open Sans Light"/>
                        <a:cs typeface="Open Sans Light"/>
                        <a:sym typeface="Open Sans Light"/>
                      </a:endParaRPr>
                    </a:p>
                    <a:p>
                      <a:pPr indent="-317500" lvl="0" marL="457200" marR="0" rtl="0" algn="l">
                        <a:lnSpc>
                          <a:spcPct val="115000"/>
                        </a:lnSpc>
                        <a:spcBef>
                          <a:spcPts val="300"/>
                        </a:spcBef>
                        <a:spcAft>
                          <a:spcPts val="0"/>
                        </a:spcAft>
                        <a:buClr>
                          <a:srgbClr val="000000"/>
                        </a:buClr>
                        <a:buSzPts val="1400"/>
                        <a:buFont typeface="Open Sans Light"/>
                        <a:buChar char="●"/>
                      </a:pPr>
                      <a:r>
                        <a:rPr lang="en" sz="1400" u="none" cap="none" strike="noStrike">
                          <a:latin typeface="Open Sans Light"/>
                          <a:ea typeface="Open Sans Light"/>
                          <a:cs typeface="Open Sans Light"/>
                          <a:sym typeface="Open Sans Light"/>
                        </a:rPr>
                        <a:t>Ticketing for service orders</a:t>
                      </a:r>
                      <a:endParaRPr sz="1400" u="none" cap="none" strike="noStrike">
                        <a:latin typeface="Open Sans Light"/>
                        <a:ea typeface="Open Sans Light"/>
                        <a:cs typeface="Open Sans Light"/>
                        <a:sym typeface="Open Sans Light"/>
                      </a:endParaRPr>
                    </a:p>
                    <a:p>
                      <a:pPr indent="-317500" lvl="0" marL="457200" marR="0" rtl="0" algn="l">
                        <a:lnSpc>
                          <a:spcPct val="115000"/>
                        </a:lnSpc>
                        <a:spcBef>
                          <a:spcPts val="0"/>
                        </a:spcBef>
                        <a:spcAft>
                          <a:spcPts val="0"/>
                        </a:spcAft>
                        <a:buClr>
                          <a:srgbClr val="000000"/>
                        </a:buClr>
                        <a:buSzPts val="1400"/>
                        <a:buFont typeface="Open Sans Light"/>
                        <a:buChar char="●"/>
                      </a:pPr>
                      <a:r>
                        <a:rPr lang="en" sz="1400" u="none" cap="none" strike="noStrike">
                          <a:solidFill>
                            <a:schemeClr val="dk1"/>
                          </a:solidFill>
                          <a:latin typeface="Open Sans Light"/>
                          <a:ea typeface="Open Sans Light"/>
                          <a:cs typeface="Open Sans Light"/>
                          <a:sym typeface="Open Sans Light"/>
                        </a:rPr>
                        <a:t>Roommate Calendar</a:t>
                      </a:r>
                      <a:endParaRPr sz="1400" u="none" cap="none" strike="noStrike">
                        <a:latin typeface="Open Sans Light"/>
                        <a:ea typeface="Open Sans Light"/>
                        <a:cs typeface="Open Sans Light"/>
                        <a:sym typeface="Open Sans Light"/>
                      </a:endParaRPr>
                    </a:p>
                    <a:p>
                      <a:pPr indent="-317500" lvl="0" marL="457200" marR="0" rtl="0" algn="l">
                        <a:lnSpc>
                          <a:spcPct val="115000"/>
                        </a:lnSpc>
                        <a:spcBef>
                          <a:spcPts val="300"/>
                        </a:spcBef>
                        <a:spcAft>
                          <a:spcPts val="0"/>
                        </a:spcAft>
                        <a:buClr>
                          <a:srgbClr val="000000"/>
                        </a:buClr>
                        <a:buSzPts val="1400"/>
                        <a:buFont typeface="Open Sans Light"/>
                        <a:buChar char="●"/>
                      </a:pPr>
                      <a:r>
                        <a:rPr lang="en" sz="1400" u="none" cap="none" strike="noStrike">
                          <a:latin typeface="Open Sans Light"/>
                          <a:ea typeface="Open Sans Light"/>
                          <a:cs typeface="Open Sans Light"/>
                          <a:sym typeface="Open Sans Light"/>
                        </a:rPr>
                        <a:t>Events calendar/programming feed (channel)</a:t>
                      </a:r>
                      <a:endParaRPr sz="1400" u="none" cap="none" strike="noStrike">
                        <a:latin typeface="Open Sans Light"/>
                        <a:ea typeface="Open Sans Light"/>
                        <a:cs typeface="Open Sans Light"/>
                        <a:sym typeface="Open Sans Light"/>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 sz="2000" u="none" cap="none" strike="noStrike">
                          <a:latin typeface="Open Sans"/>
                          <a:ea typeface="Open Sans"/>
                          <a:cs typeface="Open Sans"/>
                          <a:sym typeface="Open Sans"/>
                        </a:rPr>
                        <a:t>SHOULD</a:t>
                      </a:r>
                      <a:endParaRPr sz="2000" u="none" cap="none" strike="noStrike">
                        <a:latin typeface="Open Sans"/>
                        <a:ea typeface="Open Sans"/>
                        <a:cs typeface="Open Sans"/>
                        <a:sym typeface="Open Sans"/>
                      </a:endParaRPr>
                    </a:p>
                    <a:p>
                      <a:pPr indent="-317500" lvl="0" marL="457200" marR="0" rtl="0" algn="l">
                        <a:lnSpc>
                          <a:spcPct val="115000"/>
                        </a:lnSpc>
                        <a:spcBef>
                          <a:spcPts val="300"/>
                        </a:spcBef>
                        <a:spcAft>
                          <a:spcPts val="0"/>
                        </a:spcAft>
                        <a:buClr>
                          <a:schemeClr val="dk1"/>
                        </a:buClr>
                        <a:buSzPts val="1400"/>
                        <a:buFont typeface="Open Sans Light"/>
                        <a:buChar char="●"/>
                      </a:pPr>
                      <a:r>
                        <a:rPr lang="en" sz="1400" u="none" cap="none" strike="noStrike">
                          <a:solidFill>
                            <a:schemeClr val="dk1"/>
                          </a:solidFill>
                          <a:latin typeface="Open Sans Light"/>
                          <a:ea typeface="Open Sans Light"/>
                          <a:cs typeface="Open Sans Light"/>
                          <a:sym typeface="Open Sans Light"/>
                        </a:rPr>
                        <a:t>Account Portal (Rent payments, Billing documents)</a:t>
                      </a:r>
                      <a:endParaRPr sz="1400" u="none" cap="none" strike="noStrike">
                        <a:solidFill>
                          <a:schemeClr val="dk1"/>
                        </a:solidFill>
                        <a:latin typeface="Open Sans Light"/>
                        <a:ea typeface="Open Sans Light"/>
                        <a:cs typeface="Open Sans Light"/>
                        <a:sym typeface="Open Sans Light"/>
                      </a:endParaRPr>
                    </a:p>
                    <a:p>
                      <a:pPr indent="-317500" lvl="0" marL="457200" marR="0" rtl="0" algn="l">
                        <a:lnSpc>
                          <a:spcPct val="115000"/>
                        </a:lnSpc>
                        <a:spcBef>
                          <a:spcPts val="0"/>
                        </a:spcBef>
                        <a:spcAft>
                          <a:spcPts val="0"/>
                        </a:spcAft>
                        <a:buClr>
                          <a:schemeClr val="dk1"/>
                        </a:buClr>
                        <a:buSzPts val="1400"/>
                        <a:buFont typeface="Open Sans Light"/>
                        <a:buChar char="●"/>
                      </a:pPr>
                      <a:r>
                        <a:rPr lang="en" sz="1400" u="none" cap="none" strike="noStrike">
                          <a:solidFill>
                            <a:schemeClr val="dk1"/>
                          </a:solidFill>
                          <a:latin typeface="Open Sans Light"/>
                          <a:ea typeface="Open Sans Light"/>
                          <a:cs typeface="Open Sans Light"/>
                          <a:sym typeface="Open Sans Light"/>
                        </a:rPr>
                        <a:t>Amenities Schedule</a:t>
                      </a:r>
                      <a:endParaRPr sz="1400" u="none" cap="none" strike="noStrike">
                        <a:solidFill>
                          <a:schemeClr val="dk1"/>
                        </a:solidFill>
                        <a:latin typeface="Open Sans Light"/>
                        <a:ea typeface="Open Sans Light"/>
                        <a:cs typeface="Open Sans Light"/>
                        <a:sym typeface="Open Sans Light"/>
                      </a:endParaRPr>
                    </a:p>
                    <a:p>
                      <a:pPr indent="-317500" lvl="0" marL="457200" marR="0" rtl="0" algn="l">
                        <a:lnSpc>
                          <a:spcPct val="115000"/>
                        </a:lnSpc>
                        <a:spcBef>
                          <a:spcPts val="300"/>
                        </a:spcBef>
                        <a:spcAft>
                          <a:spcPts val="0"/>
                        </a:spcAft>
                        <a:buClr>
                          <a:schemeClr val="dk1"/>
                        </a:buClr>
                        <a:buSzPts val="1400"/>
                        <a:buFont typeface="Open Sans Light"/>
                        <a:buChar char="●"/>
                      </a:pPr>
                      <a:r>
                        <a:rPr lang="en" sz="1400" u="none" cap="none" strike="noStrike">
                          <a:solidFill>
                            <a:schemeClr val="dk1"/>
                          </a:solidFill>
                          <a:latin typeface="Open Sans Light"/>
                          <a:ea typeface="Open Sans Light"/>
                          <a:cs typeface="Open Sans Light"/>
                          <a:sym typeface="Open Sans Light"/>
                        </a:rPr>
                        <a:t>Set Preferences/Interests to share appropriate events</a:t>
                      </a:r>
                      <a:endParaRPr sz="1400" u="none" cap="none" strike="noStrike">
                        <a:solidFill>
                          <a:schemeClr val="dk1"/>
                        </a:solidFill>
                        <a:latin typeface="Open Sans Light"/>
                        <a:ea typeface="Open Sans Light"/>
                        <a:cs typeface="Open Sans Light"/>
                        <a:sym typeface="Open Sans Light"/>
                      </a:endParaRPr>
                    </a:p>
                    <a:p>
                      <a:pPr indent="0" lvl="0" marL="0" marR="0" rtl="0" algn="l">
                        <a:lnSpc>
                          <a:spcPct val="100000"/>
                        </a:lnSpc>
                        <a:spcBef>
                          <a:spcPts val="300"/>
                        </a:spcBef>
                        <a:spcAft>
                          <a:spcPts val="0"/>
                        </a:spcAft>
                        <a:buClr>
                          <a:srgbClr val="000000"/>
                        </a:buClr>
                        <a:buSzPts val="1300"/>
                        <a:buFont typeface="Arial"/>
                        <a:buNone/>
                      </a:pPr>
                      <a:r>
                        <a:rPr lang="en" sz="1300" u="none" cap="none" strike="noStrike">
                          <a:latin typeface="Open Sans"/>
                          <a:ea typeface="Open Sans"/>
                          <a:cs typeface="Open Sans"/>
                          <a:sym typeface="Open Sans"/>
                        </a:rPr>
                        <a:t> </a:t>
                      </a:r>
                      <a:endParaRPr sz="1300" u="none" cap="none" strike="noStrike">
                        <a:latin typeface="Open Sans"/>
                        <a:ea typeface="Open Sans"/>
                        <a:cs typeface="Open Sans"/>
                        <a:sym typeface="Open Sans"/>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r>
              <a:tr h="1563575">
                <a:tc>
                  <a:txBody>
                    <a:bodyPr/>
                    <a:lstStyle/>
                    <a:p>
                      <a:pPr indent="0" lvl="0" marL="0" marR="0" rtl="0" algn="l">
                        <a:lnSpc>
                          <a:spcPct val="100000"/>
                        </a:lnSpc>
                        <a:spcBef>
                          <a:spcPts val="0"/>
                        </a:spcBef>
                        <a:spcAft>
                          <a:spcPts val="0"/>
                        </a:spcAft>
                        <a:buClr>
                          <a:srgbClr val="000000"/>
                        </a:buClr>
                        <a:buSzPts val="2000"/>
                        <a:buFont typeface="Arial"/>
                        <a:buNone/>
                      </a:pPr>
                      <a:r>
                        <a:rPr lang="en" sz="2000" u="none" cap="none" strike="noStrike">
                          <a:latin typeface="Open Sans"/>
                          <a:ea typeface="Open Sans"/>
                          <a:cs typeface="Open Sans"/>
                          <a:sym typeface="Open Sans"/>
                        </a:rPr>
                        <a:t>COULD</a:t>
                      </a:r>
                      <a:endParaRPr sz="2000" u="none" cap="none" strike="noStrike">
                        <a:latin typeface="Open Sans"/>
                        <a:ea typeface="Open Sans"/>
                        <a:cs typeface="Open Sans"/>
                        <a:sym typeface="Open Sans"/>
                      </a:endParaRPr>
                    </a:p>
                    <a:p>
                      <a:pPr indent="-317500" lvl="0" marL="457200" marR="0" rtl="0" algn="l">
                        <a:lnSpc>
                          <a:spcPct val="115000"/>
                        </a:lnSpc>
                        <a:spcBef>
                          <a:spcPts val="300"/>
                        </a:spcBef>
                        <a:spcAft>
                          <a:spcPts val="0"/>
                        </a:spcAft>
                        <a:buClr>
                          <a:schemeClr val="dk1"/>
                        </a:buClr>
                        <a:buSzPts val="1400"/>
                        <a:buFont typeface="Open Sans Light"/>
                        <a:buChar char="●"/>
                      </a:pPr>
                      <a:r>
                        <a:rPr lang="en" sz="1400" u="none" cap="none" strike="noStrike">
                          <a:solidFill>
                            <a:schemeClr val="dk1"/>
                          </a:solidFill>
                          <a:latin typeface="Open Sans Light"/>
                          <a:ea typeface="Open Sans Light"/>
                          <a:cs typeface="Open Sans Light"/>
                          <a:sym typeface="Open Sans Light"/>
                        </a:rPr>
                        <a:t>Have discounts for nearby vendors/businesses</a:t>
                      </a:r>
                      <a:endParaRPr sz="1400" u="none" cap="none" strike="noStrike">
                        <a:solidFill>
                          <a:schemeClr val="dk1"/>
                        </a:solidFill>
                        <a:latin typeface="Open Sans Light"/>
                        <a:ea typeface="Open Sans Light"/>
                        <a:cs typeface="Open Sans Light"/>
                        <a:sym typeface="Open Sans Light"/>
                      </a:endParaRPr>
                    </a:p>
                    <a:p>
                      <a:pPr indent="-317500" lvl="0" marL="457200" marR="0" rtl="0" algn="l">
                        <a:lnSpc>
                          <a:spcPct val="115000"/>
                        </a:lnSpc>
                        <a:spcBef>
                          <a:spcPts val="0"/>
                        </a:spcBef>
                        <a:spcAft>
                          <a:spcPts val="0"/>
                        </a:spcAft>
                        <a:buClr>
                          <a:schemeClr val="dk1"/>
                        </a:buClr>
                        <a:buSzPts val="1400"/>
                        <a:buFont typeface="Open Sans Light"/>
                        <a:buChar char="●"/>
                      </a:pPr>
                      <a:r>
                        <a:rPr lang="en" sz="1400" u="none" cap="none" strike="noStrike">
                          <a:solidFill>
                            <a:schemeClr val="dk1"/>
                          </a:solidFill>
                          <a:latin typeface="Open Sans Light"/>
                          <a:ea typeface="Open Sans Light"/>
                          <a:cs typeface="Open Sans Light"/>
                          <a:sym typeface="Open Sans Light"/>
                        </a:rPr>
                        <a:t>Share nearby Neighborhood Events </a:t>
                      </a:r>
                      <a:endParaRPr sz="1900" u="none" cap="none" strike="noStrike">
                        <a:latin typeface="Open Sans"/>
                        <a:ea typeface="Open Sans"/>
                        <a:cs typeface="Open Sans"/>
                        <a:sym typeface="Open Sans"/>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 sz="2000" u="none" cap="none" strike="noStrike">
                          <a:solidFill>
                            <a:schemeClr val="dk1"/>
                          </a:solidFill>
                          <a:latin typeface="Open Sans"/>
                          <a:ea typeface="Open Sans"/>
                          <a:cs typeface="Open Sans"/>
                          <a:sym typeface="Open Sans"/>
                        </a:rPr>
                        <a:t>WON’T</a:t>
                      </a:r>
                      <a:endParaRPr sz="1900" u="none" cap="none" strike="noStrike">
                        <a:solidFill>
                          <a:srgbClr val="FF0000"/>
                        </a:solidFill>
                        <a:latin typeface="Open Sans"/>
                        <a:ea typeface="Open Sans"/>
                        <a:cs typeface="Open Sans"/>
                        <a:sym typeface="Open Sans"/>
                      </a:endParaRPr>
                    </a:p>
                    <a:p>
                      <a:pPr indent="-317500" lvl="0" marL="457200" marR="0" rtl="0" algn="l">
                        <a:lnSpc>
                          <a:spcPct val="115000"/>
                        </a:lnSpc>
                        <a:spcBef>
                          <a:spcPts val="300"/>
                        </a:spcBef>
                        <a:spcAft>
                          <a:spcPts val="0"/>
                        </a:spcAft>
                        <a:buClr>
                          <a:schemeClr val="dk1"/>
                        </a:buClr>
                        <a:buSzPts val="1400"/>
                        <a:buFont typeface="Open Sans Light"/>
                        <a:buChar char="●"/>
                      </a:pPr>
                      <a:r>
                        <a:rPr lang="en" sz="1400" u="none" cap="none" strike="noStrike">
                          <a:solidFill>
                            <a:schemeClr val="dk1"/>
                          </a:solidFill>
                          <a:latin typeface="Open Sans Light"/>
                          <a:ea typeface="Open Sans Light"/>
                          <a:cs typeface="Open Sans Light"/>
                          <a:sym typeface="Open Sans Light"/>
                        </a:rPr>
                        <a:t>New Application Portal</a:t>
                      </a:r>
                      <a:endParaRPr sz="1400" u="none" cap="none" strike="noStrike">
                        <a:solidFill>
                          <a:schemeClr val="dk1"/>
                        </a:solidFill>
                        <a:latin typeface="Open Sans Light"/>
                        <a:ea typeface="Open Sans Light"/>
                        <a:cs typeface="Open Sans Light"/>
                        <a:sym typeface="Open Sans Light"/>
                      </a:endParaRPr>
                    </a:p>
                    <a:p>
                      <a:pPr indent="-317500" lvl="0" marL="457200" marR="0" rtl="0" algn="l">
                        <a:lnSpc>
                          <a:spcPct val="115000"/>
                        </a:lnSpc>
                        <a:spcBef>
                          <a:spcPts val="0"/>
                        </a:spcBef>
                        <a:spcAft>
                          <a:spcPts val="0"/>
                        </a:spcAft>
                        <a:buClr>
                          <a:schemeClr val="dk1"/>
                        </a:buClr>
                        <a:buSzPts val="1400"/>
                        <a:buFont typeface="Open Sans Light"/>
                        <a:buChar char="●"/>
                      </a:pPr>
                      <a:r>
                        <a:rPr lang="en" sz="1400" u="none" cap="none" strike="noStrike">
                          <a:solidFill>
                            <a:schemeClr val="dk1"/>
                          </a:solidFill>
                          <a:latin typeface="Open Sans Light"/>
                          <a:ea typeface="Open Sans Light"/>
                          <a:cs typeface="Open Sans Light"/>
                          <a:sym typeface="Open Sans Light"/>
                        </a:rPr>
                        <a:t>Space Availability/Virtual Tours</a:t>
                      </a:r>
                      <a:endParaRPr sz="1400" u="none" cap="none" strike="noStrike">
                        <a:solidFill>
                          <a:schemeClr val="dk1"/>
                        </a:solidFill>
                        <a:latin typeface="Open Sans Light"/>
                        <a:ea typeface="Open Sans Light"/>
                        <a:cs typeface="Open Sans Light"/>
                        <a:sym typeface="Open Sans Light"/>
                      </a:endParaRPr>
                    </a:p>
                    <a:p>
                      <a:pPr indent="-317500" lvl="0" marL="457200" marR="0" rtl="0" algn="l">
                        <a:lnSpc>
                          <a:spcPct val="115000"/>
                        </a:lnSpc>
                        <a:spcBef>
                          <a:spcPts val="300"/>
                        </a:spcBef>
                        <a:spcAft>
                          <a:spcPts val="0"/>
                        </a:spcAft>
                        <a:buClr>
                          <a:schemeClr val="dk1"/>
                        </a:buClr>
                        <a:buSzPts val="1400"/>
                        <a:buFont typeface="Open Sans Light"/>
                        <a:buChar char="●"/>
                      </a:pPr>
                      <a:r>
                        <a:rPr lang="en" sz="1400" u="none" cap="none" strike="noStrike">
                          <a:solidFill>
                            <a:schemeClr val="dk1"/>
                          </a:solidFill>
                          <a:latin typeface="Open Sans Light"/>
                          <a:ea typeface="Open Sans Light"/>
                          <a:cs typeface="Open Sans Light"/>
                          <a:sym typeface="Open Sans Light"/>
                        </a:rPr>
                        <a:t>Ecommerce</a:t>
                      </a:r>
                      <a:endParaRPr sz="1400" u="none" cap="none" strike="noStrike">
                        <a:solidFill>
                          <a:schemeClr val="dk1"/>
                        </a:solidFill>
                        <a:latin typeface="Open Sans Light"/>
                        <a:ea typeface="Open Sans Light"/>
                        <a:cs typeface="Open Sans Light"/>
                        <a:sym typeface="Open Sans Light"/>
                      </a:endParaRPr>
                    </a:p>
                    <a:p>
                      <a:pPr indent="0" lvl="0" marL="0" marR="0" rtl="0" algn="l">
                        <a:lnSpc>
                          <a:spcPct val="100000"/>
                        </a:lnSpc>
                        <a:spcBef>
                          <a:spcPts val="300"/>
                        </a:spcBef>
                        <a:spcAft>
                          <a:spcPts val="0"/>
                        </a:spcAft>
                        <a:buClr>
                          <a:srgbClr val="000000"/>
                        </a:buClr>
                        <a:buSzPts val="1900"/>
                        <a:buFont typeface="Arial"/>
                        <a:buNone/>
                      </a:pPr>
                      <a:r>
                        <a:t/>
                      </a:r>
                      <a:endParaRPr sz="1900" u="none" cap="none" strike="noStrike">
                        <a:latin typeface="Open Sans"/>
                        <a:ea typeface="Open Sans"/>
                        <a:cs typeface="Open Sans"/>
                        <a:sym typeface="Open Sans"/>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tcPr>
                </a:tc>
              </a:tr>
            </a:tbl>
          </a:graphicData>
        </a:graphic>
      </p:graphicFrame>
      <p:sp>
        <p:nvSpPr>
          <p:cNvPr id="370" name="Google Shape;370;p20"/>
          <p:cNvSpPr txBox="1"/>
          <p:nvPr>
            <p:ph idx="1" type="subTitle"/>
          </p:nvPr>
        </p:nvSpPr>
        <p:spPr>
          <a:xfrm>
            <a:off x="0" y="4738701"/>
            <a:ext cx="9144000" cy="405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 sz="1400">
                <a:latin typeface="Open Sans Light"/>
                <a:ea typeface="Open Sans Light"/>
                <a:cs typeface="Open Sans Light"/>
                <a:sym typeface="Open Sans Light"/>
              </a:rPr>
              <a:t>Huang | McFarlane | Paulino | Tobias</a:t>
            </a:r>
            <a:endParaRPr sz="1400">
              <a:latin typeface="Open Sans Light"/>
              <a:ea typeface="Open Sans Light"/>
              <a:cs typeface="Open Sans Light"/>
              <a:sym typeface="Open Sans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grpSp>
        <p:nvGrpSpPr>
          <p:cNvPr id="375" name="Google Shape;375;p21"/>
          <p:cNvGrpSpPr/>
          <p:nvPr/>
        </p:nvGrpSpPr>
        <p:grpSpPr>
          <a:xfrm>
            <a:off x="1590515" y="1565931"/>
            <a:ext cx="5962968" cy="2929777"/>
            <a:chOff x="1050799" y="1178075"/>
            <a:chExt cx="6643975" cy="3264375"/>
          </a:xfrm>
        </p:grpSpPr>
        <p:sp>
          <p:nvSpPr>
            <p:cNvPr id="376" name="Google Shape;376;p21"/>
            <p:cNvSpPr/>
            <p:nvPr/>
          </p:nvSpPr>
          <p:spPr>
            <a:xfrm>
              <a:off x="1050800" y="1178150"/>
              <a:ext cx="3299100" cy="3264300"/>
            </a:xfrm>
            <a:prstGeom prst="diamond">
              <a:avLst/>
            </a:prstGeom>
            <a:noFill/>
            <a:ln cap="flat" cmpd="sng" w="76200">
              <a:solidFill>
                <a:srgbClr val="46BD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1"/>
            <p:cNvSpPr/>
            <p:nvPr/>
          </p:nvSpPr>
          <p:spPr>
            <a:xfrm>
              <a:off x="4342325" y="1178075"/>
              <a:ext cx="3299100" cy="3264300"/>
            </a:xfrm>
            <a:prstGeom prst="diamond">
              <a:avLst/>
            </a:prstGeom>
            <a:noFill/>
            <a:ln cap="flat" cmpd="sng" w="76200">
              <a:solidFill>
                <a:srgbClr val="C6A03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1"/>
            <p:cNvSpPr/>
            <p:nvPr/>
          </p:nvSpPr>
          <p:spPr>
            <a:xfrm>
              <a:off x="1050799" y="2687903"/>
              <a:ext cx="245400" cy="244800"/>
            </a:xfrm>
            <a:prstGeom prst="ellipse">
              <a:avLst/>
            </a:prstGeom>
            <a:solidFill>
              <a:srgbClr val="FFFFFF"/>
            </a:solidFill>
            <a:ln cap="flat" cmpd="sng" w="762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1"/>
            <p:cNvSpPr/>
            <p:nvPr/>
          </p:nvSpPr>
          <p:spPr>
            <a:xfrm>
              <a:off x="4210349" y="2687903"/>
              <a:ext cx="245400" cy="244800"/>
            </a:xfrm>
            <a:prstGeom prst="ellipse">
              <a:avLst/>
            </a:prstGeom>
            <a:solidFill>
              <a:srgbClr val="FFFFFF"/>
            </a:solidFill>
            <a:ln cap="flat" cmpd="sng" w="762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1"/>
            <p:cNvSpPr/>
            <p:nvPr/>
          </p:nvSpPr>
          <p:spPr>
            <a:xfrm>
              <a:off x="7449374" y="2687903"/>
              <a:ext cx="245400" cy="244800"/>
            </a:xfrm>
            <a:prstGeom prst="ellipse">
              <a:avLst/>
            </a:prstGeom>
            <a:solidFill>
              <a:srgbClr val="FFFFFF"/>
            </a:solidFill>
            <a:ln cap="flat" cmpd="sng" w="762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81" name="Google Shape;381;p21"/>
          <p:cNvCxnSpPr/>
          <p:nvPr/>
        </p:nvCxnSpPr>
        <p:spPr>
          <a:xfrm>
            <a:off x="1835098" y="3025632"/>
            <a:ext cx="5497800" cy="8100"/>
          </a:xfrm>
          <a:prstGeom prst="straightConnector1">
            <a:avLst/>
          </a:prstGeom>
          <a:noFill/>
          <a:ln cap="flat" cmpd="sng" w="28575">
            <a:solidFill>
              <a:srgbClr val="9E9E9E"/>
            </a:solidFill>
            <a:prstDash val="dot"/>
            <a:round/>
            <a:headEnd len="sm" w="sm" type="none"/>
            <a:tailEnd len="sm" w="sm" type="none"/>
          </a:ln>
        </p:spPr>
      </p:cxnSp>
      <p:pic>
        <p:nvPicPr>
          <p:cNvPr id="382" name="Google Shape;382;p21"/>
          <p:cNvPicPr preferRelativeResize="0"/>
          <p:nvPr/>
        </p:nvPicPr>
        <p:blipFill rotWithShape="1">
          <a:blip r:embed="rId3">
            <a:alphaModFix/>
          </a:blip>
          <a:srcRect b="0" l="0" r="0" t="0"/>
          <a:stretch/>
        </p:blipFill>
        <p:spPr>
          <a:xfrm>
            <a:off x="9693125" y="709539"/>
            <a:ext cx="9144001" cy="3986361"/>
          </a:xfrm>
          <a:prstGeom prst="rect">
            <a:avLst/>
          </a:prstGeom>
          <a:noFill/>
          <a:ln>
            <a:noFill/>
          </a:ln>
        </p:spPr>
      </p:pic>
      <p:grpSp>
        <p:nvGrpSpPr>
          <p:cNvPr id="383" name="Google Shape;383;p21"/>
          <p:cNvGrpSpPr/>
          <p:nvPr/>
        </p:nvGrpSpPr>
        <p:grpSpPr>
          <a:xfrm>
            <a:off x="1834979" y="915793"/>
            <a:ext cx="2471909" cy="547807"/>
            <a:chOff x="-10700" y="1432900"/>
            <a:chExt cx="4277400" cy="791400"/>
          </a:xfrm>
        </p:grpSpPr>
        <p:sp>
          <p:nvSpPr>
            <p:cNvPr id="384" name="Google Shape;384;p21"/>
            <p:cNvSpPr/>
            <p:nvPr/>
          </p:nvSpPr>
          <p:spPr>
            <a:xfrm>
              <a:off x="-10700" y="1432900"/>
              <a:ext cx="4277400" cy="791400"/>
            </a:xfrm>
            <a:prstGeom prst="rect">
              <a:avLst/>
            </a:prstGeom>
            <a:solidFill>
              <a:srgbClr val="46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1"/>
            <p:cNvSpPr txBox="1"/>
            <p:nvPr/>
          </p:nvSpPr>
          <p:spPr>
            <a:xfrm>
              <a:off x="-10700" y="1625650"/>
              <a:ext cx="4277400" cy="405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Open Sans"/>
                  <a:ea typeface="Open Sans"/>
                  <a:cs typeface="Open Sans"/>
                  <a:sym typeface="Open Sans"/>
                </a:rPr>
                <a:t>DESIGN THE RIGHT THING</a:t>
              </a:r>
              <a:endParaRPr b="1" i="0" sz="1200" u="none" cap="none" strike="noStrike">
                <a:solidFill>
                  <a:srgbClr val="FFFFFF"/>
                </a:solidFill>
                <a:latin typeface="Open Sans"/>
                <a:ea typeface="Open Sans"/>
                <a:cs typeface="Open Sans"/>
                <a:sym typeface="Open Sans"/>
              </a:endParaRPr>
            </a:p>
          </p:txBody>
        </p:sp>
      </p:grpSp>
      <p:grpSp>
        <p:nvGrpSpPr>
          <p:cNvPr id="386" name="Google Shape;386;p21"/>
          <p:cNvGrpSpPr/>
          <p:nvPr/>
        </p:nvGrpSpPr>
        <p:grpSpPr>
          <a:xfrm>
            <a:off x="4793672" y="909729"/>
            <a:ext cx="2461880" cy="560010"/>
            <a:chOff x="4010050" y="1507800"/>
            <a:chExt cx="4139700" cy="716400"/>
          </a:xfrm>
        </p:grpSpPr>
        <p:sp>
          <p:nvSpPr>
            <p:cNvPr id="387" name="Google Shape;387;p21"/>
            <p:cNvSpPr/>
            <p:nvPr/>
          </p:nvSpPr>
          <p:spPr>
            <a:xfrm>
              <a:off x="4010050" y="1507800"/>
              <a:ext cx="4139700" cy="716400"/>
            </a:xfrm>
            <a:prstGeom prst="rect">
              <a:avLst/>
            </a:prstGeom>
            <a:solidFill>
              <a:srgbClr val="C6A03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1"/>
            <p:cNvSpPr txBox="1"/>
            <p:nvPr/>
          </p:nvSpPr>
          <p:spPr>
            <a:xfrm>
              <a:off x="4010050" y="1682258"/>
              <a:ext cx="4139700" cy="3675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Open Sans"/>
                  <a:ea typeface="Open Sans"/>
                  <a:cs typeface="Open Sans"/>
                  <a:sym typeface="Open Sans"/>
                </a:rPr>
                <a:t>DESIGN THINGS RIGHT</a:t>
              </a:r>
              <a:endParaRPr b="1" i="0" sz="1200" u="none" cap="none" strike="noStrike">
                <a:solidFill>
                  <a:srgbClr val="FFFFFF"/>
                </a:solidFill>
                <a:latin typeface="Open Sans"/>
                <a:ea typeface="Open Sans"/>
                <a:cs typeface="Open Sans"/>
                <a:sym typeface="Open Sans"/>
              </a:endParaRPr>
            </a:p>
          </p:txBody>
        </p:sp>
      </p:grpSp>
      <p:cxnSp>
        <p:nvCxnSpPr>
          <p:cNvPr id="389" name="Google Shape;389;p21"/>
          <p:cNvCxnSpPr/>
          <p:nvPr/>
        </p:nvCxnSpPr>
        <p:spPr>
          <a:xfrm>
            <a:off x="1981295" y="3195901"/>
            <a:ext cx="1092900" cy="1080600"/>
          </a:xfrm>
          <a:prstGeom prst="straightConnector1">
            <a:avLst/>
          </a:prstGeom>
          <a:noFill/>
          <a:ln cap="flat" cmpd="sng" w="19050">
            <a:solidFill>
              <a:srgbClr val="46BDC6"/>
            </a:solidFill>
            <a:prstDash val="solid"/>
            <a:round/>
            <a:headEnd len="sm" w="sm" type="none"/>
            <a:tailEnd len="med" w="med" type="triangle"/>
          </a:ln>
        </p:spPr>
      </p:cxnSp>
      <p:cxnSp>
        <p:nvCxnSpPr>
          <p:cNvPr id="390" name="Google Shape;390;p21"/>
          <p:cNvCxnSpPr/>
          <p:nvPr/>
        </p:nvCxnSpPr>
        <p:spPr>
          <a:xfrm flipH="1" rot="10800000">
            <a:off x="1981284" y="1789511"/>
            <a:ext cx="1092900" cy="1080600"/>
          </a:xfrm>
          <a:prstGeom prst="straightConnector1">
            <a:avLst/>
          </a:prstGeom>
          <a:noFill/>
          <a:ln cap="flat" cmpd="sng" w="19050">
            <a:solidFill>
              <a:srgbClr val="46BDC6"/>
            </a:solidFill>
            <a:prstDash val="solid"/>
            <a:round/>
            <a:headEnd len="sm" w="sm" type="none"/>
            <a:tailEnd len="med" w="med" type="triangle"/>
          </a:ln>
        </p:spPr>
      </p:cxnSp>
      <p:cxnSp>
        <p:nvCxnSpPr>
          <p:cNvPr id="391" name="Google Shape;391;p21"/>
          <p:cNvCxnSpPr/>
          <p:nvPr/>
        </p:nvCxnSpPr>
        <p:spPr>
          <a:xfrm flipH="1">
            <a:off x="3136567" y="3186623"/>
            <a:ext cx="1092900" cy="1080600"/>
          </a:xfrm>
          <a:prstGeom prst="straightConnector1">
            <a:avLst/>
          </a:prstGeom>
          <a:noFill/>
          <a:ln cap="flat" cmpd="sng" w="19050">
            <a:solidFill>
              <a:srgbClr val="46BDC6"/>
            </a:solidFill>
            <a:prstDash val="solid"/>
            <a:round/>
            <a:headEnd len="sm" w="sm" type="none"/>
            <a:tailEnd len="med" w="med" type="triangle"/>
          </a:ln>
        </p:spPr>
      </p:cxnSp>
      <p:cxnSp>
        <p:nvCxnSpPr>
          <p:cNvPr id="392" name="Google Shape;392;p21"/>
          <p:cNvCxnSpPr/>
          <p:nvPr/>
        </p:nvCxnSpPr>
        <p:spPr>
          <a:xfrm rot="10800000">
            <a:off x="3136567" y="1792091"/>
            <a:ext cx="1092900" cy="1080600"/>
          </a:xfrm>
          <a:prstGeom prst="straightConnector1">
            <a:avLst/>
          </a:prstGeom>
          <a:noFill/>
          <a:ln cap="flat" cmpd="sng" w="19050">
            <a:solidFill>
              <a:srgbClr val="46BDC6"/>
            </a:solidFill>
            <a:prstDash val="solid"/>
            <a:round/>
            <a:headEnd len="sm" w="sm" type="none"/>
            <a:tailEnd len="med" w="med" type="triangle"/>
          </a:ln>
        </p:spPr>
      </p:cxnSp>
      <p:cxnSp>
        <p:nvCxnSpPr>
          <p:cNvPr id="393" name="Google Shape;393;p21"/>
          <p:cNvCxnSpPr/>
          <p:nvPr/>
        </p:nvCxnSpPr>
        <p:spPr>
          <a:xfrm>
            <a:off x="4900812" y="3181070"/>
            <a:ext cx="1092900" cy="1080600"/>
          </a:xfrm>
          <a:prstGeom prst="straightConnector1">
            <a:avLst/>
          </a:prstGeom>
          <a:noFill/>
          <a:ln cap="flat" cmpd="sng" w="19050">
            <a:solidFill>
              <a:srgbClr val="C6A03F"/>
            </a:solidFill>
            <a:prstDash val="solid"/>
            <a:round/>
            <a:headEnd len="sm" w="sm" type="none"/>
            <a:tailEnd len="med" w="med" type="triangle"/>
          </a:ln>
        </p:spPr>
      </p:cxnSp>
      <p:cxnSp>
        <p:nvCxnSpPr>
          <p:cNvPr id="394" name="Google Shape;394;p21"/>
          <p:cNvCxnSpPr/>
          <p:nvPr/>
        </p:nvCxnSpPr>
        <p:spPr>
          <a:xfrm flipH="1" rot="10800000">
            <a:off x="4900801" y="1774680"/>
            <a:ext cx="1092900" cy="1080600"/>
          </a:xfrm>
          <a:prstGeom prst="straightConnector1">
            <a:avLst/>
          </a:prstGeom>
          <a:noFill/>
          <a:ln cap="flat" cmpd="sng" w="19050">
            <a:solidFill>
              <a:srgbClr val="C6A03F"/>
            </a:solidFill>
            <a:prstDash val="solid"/>
            <a:round/>
            <a:headEnd len="sm" w="sm" type="none"/>
            <a:tailEnd len="med" w="med" type="triangle"/>
          </a:ln>
        </p:spPr>
      </p:cxnSp>
      <p:cxnSp>
        <p:nvCxnSpPr>
          <p:cNvPr id="395" name="Google Shape;395;p21"/>
          <p:cNvCxnSpPr/>
          <p:nvPr/>
        </p:nvCxnSpPr>
        <p:spPr>
          <a:xfrm flipH="1">
            <a:off x="6056084" y="3171793"/>
            <a:ext cx="1092900" cy="1080600"/>
          </a:xfrm>
          <a:prstGeom prst="straightConnector1">
            <a:avLst/>
          </a:prstGeom>
          <a:noFill/>
          <a:ln cap="flat" cmpd="sng" w="19050">
            <a:solidFill>
              <a:srgbClr val="C6A03F"/>
            </a:solidFill>
            <a:prstDash val="solid"/>
            <a:round/>
            <a:headEnd len="sm" w="sm" type="none"/>
            <a:tailEnd len="med" w="med" type="triangle"/>
          </a:ln>
        </p:spPr>
      </p:cxnSp>
      <p:cxnSp>
        <p:nvCxnSpPr>
          <p:cNvPr id="396" name="Google Shape;396;p21"/>
          <p:cNvCxnSpPr/>
          <p:nvPr/>
        </p:nvCxnSpPr>
        <p:spPr>
          <a:xfrm rot="10800000">
            <a:off x="6056084" y="1777261"/>
            <a:ext cx="1092900" cy="1080600"/>
          </a:xfrm>
          <a:prstGeom prst="straightConnector1">
            <a:avLst/>
          </a:prstGeom>
          <a:noFill/>
          <a:ln cap="flat" cmpd="sng" w="19050">
            <a:solidFill>
              <a:srgbClr val="C6A03F"/>
            </a:solidFill>
            <a:prstDash val="solid"/>
            <a:round/>
            <a:headEnd len="sm" w="sm" type="none"/>
            <a:tailEnd len="med" w="med" type="triangle"/>
          </a:ln>
        </p:spPr>
      </p:cxnSp>
      <p:grpSp>
        <p:nvGrpSpPr>
          <p:cNvPr id="397" name="Google Shape;397;p21"/>
          <p:cNvGrpSpPr/>
          <p:nvPr/>
        </p:nvGrpSpPr>
        <p:grpSpPr>
          <a:xfrm>
            <a:off x="1981354" y="2874868"/>
            <a:ext cx="2248271" cy="311881"/>
            <a:chOff x="1486275" y="2636500"/>
            <a:chExt cx="2505038" cy="347500"/>
          </a:xfrm>
        </p:grpSpPr>
        <p:grpSp>
          <p:nvGrpSpPr>
            <p:cNvPr id="398" name="Google Shape;398;p21"/>
            <p:cNvGrpSpPr/>
            <p:nvPr/>
          </p:nvGrpSpPr>
          <p:grpSpPr>
            <a:xfrm>
              <a:off x="1486275" y="2636500"/>
              <a:ext cx="1157475" cy="347500"/>
              <a:chOff x="1486275" y="2636500"/>
              <a:chExt cx="1157475" cy="347500"/>
            </a:xfrm>
          </p:grpSpPr>
          <p:sp>
            <p:nvSpPr>
              <p:cNvPr id="399" name="Google Shape;399;p21"/>
              <p:cNvSpPr/>
              <p:nvPr/>
            </p:nvSpPr>
            <p:spPr>
              <a:xfrm>
                <a:off x="1486275" y="2636600"/>
                <a:ext cx="1143000" cy="347400"/>
              </a:xfrm>
              <a:prstGeom prst="rect">
                <a:avLst/>
              </a:prstGeom>
              <a:solidFill>
                <a:srgbClr val="46BDC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1"/>
              <p:cNvSpPr txBox="1"/>
              <p:nvPr/>
            </p:nvSpPr>
            <p:spPr>
              <a:xfrm>
                <a:off x="1500750" y="2636500"/>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DISCOVER</a:t>
                </a:r>
                <a:endParaRPr b="0" i="0" sz="1200" u="none" cap="none" strike="noStrike">
                  <a:solidFill>
                    <a:srgbClr val="FFFFFF"/>
                  </a:solidFill>
                  <a:latin typeface="Open Sans SemiBold"/>
                  <a:ea typeface="Open Sans SemiBold"/>
                  <a:cs typeface="Open Sans SemiBold"/>
                  <a:sym typeface="Open Sans SemiBold"/>
                </a:endParaRPr>
              </a:p>
            </p:txBody>
          </p:sp>
        </p:grpSp>
        <p:grpSp>
          <p:nvGrpSpPr>
            <p:cNvPr id="401" name="Google Shape;401;p21"/>
            <p:cNvGrpSpPr/>
            <p:nvPr/>
          </p:nvGrpSpPr>
          <p:grpSpPr>
            <a:xfrm>
              <a:off x="2848300" y="2636525"/>
              <a:ext cx="1143013" cy="347475"/>
              <a:chOff x="2848300" y="2636525"/>
              <a:chExt cx="1143013" cy="347475"/>
            </a:xfrm>
          </p:grpSpPr>
          <p:sp>
            <p:nvSpPr>
              <p:cNvPr id="402" name="Google Shape;402;p21"/>
              <p:cNvSpPr/>
              <p:nvPr/>
            </p:nvSpPr>
            <p:spPr>
              <a:xfrm>
                <a:off x="2848300" y="2636525"/>
                <a:ext cx="1143000" cy="347400"/>
              </a:xfrm>
              <a:prstGeom prst="rect">
                <a:avLst/>
              </a:prstGeom>
              <a:solidFill>
                <a:srgbClr val="46BDC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1"/>
              <p:cNvSpPr txBox="1"/>
              <p:nvPr/>
            </p:nvSpPr>
            <p:spPr>
              <a:xfrm>
                <a:off x="2848313" y="2636600"/>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DEFINE</a:t>
                </a:r>
                <a:endParaRPr b="0" i="0" sz="1200" u="none" cap="none" strike="noStrike">
                  <a:solidFill>
                    <a:srgbClr val="FFFFFF"/>
                  </a:solidFill>
                  <a:latin typeface="Open Sans SemiBold"/>
                  <a:ea typeface="Open Sans SemiBold"/>
                  <a:cs typeface="Open Sans SemiBold"/>
                  <a:sym typeface="Open Sans SemiBold"/>
                </a:endParaRPr>
              </a:p>
            </p:txBody>
          </p:sp>
        </p:grpSp>
      </p:grpSp>
      <p:grpSp>
        <p:nvGrpSpPr>
          <p:cNvPr id="404" name="Google Shape;404;p21"/>
          <p:cNvGrpSpPr/>
          <p:nvPr/>
        </p:nvGrpSpPr>
        <p:grpSpPr>
          <a:xfrm>
            <a:off x="4900487" y="2874857"/>
            <a:ext cx="2248260" cy="311891"/>
            <a:chOff x="4739375" y="2636488"/>
            <a:chExt cx="2505025" cy="347512"/>
          </a:xfrm>
        </p:grpSpPr>
        <p:grpSp>
          <p:nvGrpSpPr>
            <p:cNvPr id="405" name="Google Shape;405;p21"/>
            <p:cNvGrpSpPr/>
            <p:nvPr/>
          </p:nvGrpSpPr>
          <p:grpSpPr>
            <a:xfrm>
              <a:off x="4739375" y="2636563"/>
              <a:ext cx="1157038" cy="347437"/>
              <a:chOff x="4739375" y="2636563"/>
              <a:chExt cx="1157038" cy="347437"/>
            </a:xfrm>
          </p:grpSpPr>
          <p:sp>
            <p:nvSpPr>
              <p:cNvPr id="406" name="Google Shape;406;p21"/>
              <p:cNvSpPr/>
              <p:nvPr/>
            </p:nvSpPr>
            <p:spPr>
              <a:xfrm>
                <a:off x="4739375" y="2636563"/>
                <a:ext cx="1143000" cy="347400"/>
              </a:xfrm>
              <a:prstGeom prst="rect">
                <a:avLst/>
              </a:prstGeom>
              <a:solidFill>
                <a:srgbClr val="C6A03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1"/>
              <p:cNvSpPr txBox="1"/>
              <p:nvPr/>
            </p:nvSpPr>
            <p:spPr>
              <a:xfrm>
                <a:off x="4753413" y="2636600"/>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DESIGN</a:t>
                </a:r>
                <a:endParaRPr b="0" i="0" sz="1200" u="none" cap="none" strike="noStrike">
                  <a:solidFill>
                    <a:srgbClr val="FFFFFF"/>
                  </a:solidFill>
                  <a:latin typeface="Open Sans SemiBold"/>
                  <a:ea typeface="Open Sans SemiBold"/>
                  <a:cs typeface="Open Sans SemiBold"/>
                  <a:sym typeface="Open Sans SemiBold"/>
                </a:endParaRPr>
              </a:p>
            </p:txBody>
          </p:sp>
        </p:grpSp>
        <p:grpSp>
          <p:nvGrpSpPr>
            <p:cNvPr id="408" name="Google Shape;408;p21"/>
            <p:cNvGrpSpPr/>
            <p:nvPr/>
          </p:nvGrpSpPr>
          <p:grpSpPr>
            <a:xfrm>
              <a:off x="6101388" y="2636488"/>
              <a:ext cx="1143012" cy="347412"/>
              <a:chOff x="6101388" y="2636488"/>
              <a:chExt cx="1143012" cy="347412"/>
            </a:xfrm>
          </p:grpSpPr>
          <p:sp>
            <p:nvSpPr>
              <p:cNvPr id="409" name="Google Shape;409;p21"/>
              <p:cNvSpPr/>
              <p:nvPr/>
            </p:nvSpPr>
            <p:spPr>
              <a:xfrm>
                <a:off x="6101400" y="2636488"/>
                <a:ext cx="1143000" cy="347400"/>
              </a:xfrm>
              <a:prstGeom prst="rect">
                <a:avLst/>
              </a:prstGeom>
              <a:solidFill>
                <a:srgbClr val="C6A03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1"/>
              <p:cNvSpPr txBox="1"/>
              <p:nvPr/>
            </p:nvSpPr>
            <p:spPr>
              <a:xfrm>
                <a:off x="6101388" y="2636500"/>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DELIVER</a:t>
                </a:r>
                <a:endParaRPr b="0" i="0" sz="1200" u="none" cap="none" strike="noStrike">
                  <a:solidFill>
                    <a:srgbClr val="FFFFFF"/>
                  </a:solidFill>
                  <a:latin typeface="Open Sans SemiBold"/>
                  <a:ea typeface="Open Sans SemiBold"/>
                  <a:cs typeface="Open Sans SemiBold"/>
                  <a:sym typeface="Open Sans SemiBold"/>
                </a:endParaRPr>
              </a:p>
            </p:txBody>
          </p:sp>
        </p:grpSp>
      </p:grpSp>
      <p:sp>
        <p:nvSpPr>
          <p:cNvPr id="411" name="Google Shape;411;p21"/>
          <p:cNvSpPr txBox="1"/>
          <p:nvPr>
            <p:ph idx="1" type="subTitle"/>
          </p:nvPr>
        </p:nvSpPr>
        <p:spPr>
          <a:xfrm>
            <a:off x="391950" y="0"/>
            <a:ext cx="8360100" cy="914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latin typeface="Cormorant Garamond SemiBold"/>
                <a:ea typeface="Cormorant Garamond SemiBold"/>
                <a:cs typeface="Cormorant Garamond SemiBold"/>
                <a:sym typeface="Cormorant Garamond SemiBold"/>
              </a:rPr>
              <a:t>Our Process</a:t>
            </a:r>
            <a:endParaRPr sz="3000">
              <a:latin typeface="Cormorant Garamond SemiBold"/>
              <a:ea typeface="Cormorant Garamond SemiBold"/>
              <a:cs typeface="Cormorant Garamond SemiBold"/>
              <a:sym typeface="Cormorant Garamond SemiBold"/>
            </a:endParaRPr>
          </a:p>
        </p:txBody>
      </p:sp>
      <p:sp>
        <p:nvSpPr>
          <p:cNvPr id="412" name="Google Shape;412;p21"/>
          <p:cNvSpPr txBox="1"/>
          <p:nvPr>
            <p:ph idx="1" type="subTitle"/>
          </p:nvPr>
        </p:nvSpPr>
        <p:spPr>
          <a:xfrm>
            <a:off x="0" y="4738701"/>
            <a:ext cx="9144000" cy="405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 sz="1400">
                <a:latin typeface="Open Sans Light"/>
                <a:ea typeface="Open Sans Light"/>
                <a:cs typeface="Open Sans Light"/>
                <a:sym typeface="Open Sans Light"/>
              </a:rPr>
              <a:t>Huang | McFarlane | Paulino | Tobias</a:t>
            </a:r>
            <a:endParaRPr sz="1400">
              <a:latin typeface="Open Sans Light"/>
              <a:ea typeface="Open Sans Light"/>
              <a:cs typeface="Open Sans Light"/>
              <a:sym typeface="Open Sans Light"/>
            </a:endParaRPr>
          </a:p>
        </p:txBody>
      </p:sp>
    </p:spTree>
  </p:cSld>
  <p:clrMapOvr>
    <a:masterClrMapping/>
  </p:clrMapOvr>
</p:sld>
</file>

<file path=ppt/slides/slide22.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416" name="Shape 416"/>
        <p:cNvGrpSpPr/>
        <p:nvPr/>
      </p:nvGrpSpPr>
      <p:grpSpPr>
        <a:xfrm>
          <a:off x="0" y="0"/>
          <a:ext cx="0" cy="0"/>
          <a:chOff x="0" y="0"/>
          <a:chExt cx="0" cy="0"/>
        </a:xfrm>
      </p:grpSpPr>
      <p:pic>
        <p:nvPicPr>
          <p:cNvPr id="417" name="Google Shape;417;p22"/>
          <p:cNvPicPr preferRelativeResize="0"/>
          <p:nvPr/>
        </p:nvPicPr>
        <p:blipFill rotWithShape="1">
          <a:blip r:embed="rId3">
            <a:alphaModFix/>
          </a:blip>
          <a:srcRect r="-32"/>
          <a:stretch/>
        </p:blipFill>
        <p:spPr>
          <a:xfrm rot="-5400000">
            <a:off x="2904850" y="-1783100"/>
            <a:ext cx="3345625" cy="9223325"/>
          </a:xfrm>
          <a:prstGeom prst="rect">
            <a:avLst/>
          </a:prstGeom>
          <a:noFill/>
          <a:ln>
            <a:noFill/>
          </a:ln>
        </p:spPr>
      </p:pic>
      <p:sp>
        <p:nvSpPr>
          <p:cNvPr id="418" name="Google Shape;418;p22"/>
          <p:cNvSpPr txBox="1"/>
          <p:nvPr>
            <p:ph idx="1" type="subTitle"/>
          </p:nvPr>
        </p:nvSpPr>
        <p:spPr>
          <a:xfrm>
            <a:off x="0" y="4738701"/>
            <a:ext cx="9144000" cy="405000"/>
          </a:xfrm>
          <a:prstGeom prst="rect">
            <a:avLst/>
          </a:prstGeom>
          <a:noFill/>
          <a:ln>
            <a:noFill/>
          </a:ln>
        </p:spPr>
        <p:txBody>
          <a:bodyPr anchor="ctr" anchorCtr="0" bIns="91425" lIns="91425" rIns="91425" spcFirstLastPara="1" tIns="91425" wrap="square">
            <a:noAutofit/>
          </a:bodyPr>
          <a:lstStyle/>
          <a:p>
            <a:pPr algn="r" indent="0" lvl="0" marL="0" rtl="0">
              <a:lnSpc>
                <a:spcPct val="100000"/>
              </a:lnSpc>
              <a:spcBef>
                <a:spcPts val="0"/>
              </a:spcBef>
              <a:spcAft>
                <a:spcPts val="0"/>
              </a:spcAft>
              <a:buSzPts val="2800"/>
              <a:buNone/>
            </a:pPr>
            <a:r>
              <a:rPr lang="en" sz="1400">
                <a:latin typeface="Open Sans Light"/>
                <a:ea typeface="Open Sans Light"/>
                <a:cs typeface="Open Sans Light"/>
                <a:sym typeface="Open Sans Light"/>
              </a:rPr>
              <a:t>Huang | McFarlane | Paulino | Tobias</a:t>
            </a:r>
            <a:endParaRPr sz="1400">
              <a:latin typeface="Open Sans Light"/>
              <a:ea typeface="Open Sans Light"/>
              <a:cs typeface="Open Sans Light"/>
              <a:sym typeface="Open Sans Light"/>
            </a:endParaRPr>
          </a:p>
        </p:txBody>
      </p:sp>
      <p:sp>
        <p:nvSpPr>
          <p:cNvPr id="419" name="Google Shape;419;p22"/>
          <p:cNvSpPr txBox="1"/>
          <p:nvPr>
            <p:ph idx="1" type="subTitle"/>
          </p:nvPr>
        </p:nvSpPr>
        <p:spPr>
          <a:xfrm>
            <a:off x="391950" y="3"/>
            <a:ext cx="8360100" cy="945600"/>
          </a:xfrm>
          <a:prstGeom prst="rect">
            <a:avLst/>
          </a:prstGeom>
          <a:no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l" indent="0" lvl="0" marL="0" rtl="0">
              <a:lnSpc>
                <a:spcPct val="100000"/>
              </a:lnSpc>
              <a:spcBef>
                <a:spcPts val="0"/>
              </a:spcBef>
              <a:spcAft>
                <a:spcPts val="0"/>
              </a:spcAft>
              <a:buSzPts val="2800"/>
              <a:buNone/>
            </a:pPr>
            <a:r>
              <a:rPr b="1" lang="en" sz="3000">
                <a:latin typeface="Cormorant Garamond"/>
                <a:ea typeface="Cormorant Garamond"/>
                <a:cs typeface="Cormorant Garamond"/>
                <a:sym typeface="Cormorant Garamond"/>
              </a:rPr>
              <a:t>Design Studio </a:t>
            </a:r>
            <a:endParaRPr b="1" sz="3000">
              <a:latin typeface="Cormorant Garamond"/>
              <a:ea typeface="Cormorant Garamond"/>
              <a:cs typeface="Cormorant Garamond"/>
              <a:sym typeface="Cormorant Garamond"/>
            </a:endParaRPr>
          </a:p>
        </p:txBody>
      </p:sp>
      <p:grpSp>
        <p:nvGrpSpPr>
          <p:cNvPr id="420" name="Google Shape;420;p22"/>
          <p:cNvGrpSpPr/>
          <p:nvPr/>
        </p:nvGrpSpPr>
        <p:grpSpPr>
          <a:xfrm>
            <a:off x="7580376" y="118872"/>
            <a:ext cx="1345325" cy="676693"/>
            <a:chOff x="7394239" y="178206"/>
            <a:chExt cx="1529300" cy="767400"/>
          </a:xfrm>
        </p:grpSpPr>
        <p:sp>
          <p:nvSpPr>
            <p:cNvPr id="421" name="Google Shape;421;p22"/>
            <p:cNvSpPr/>
            <p:nvPr/>
          </p:nvSpPr>
          <p:spPr>
            <a:xfrm>
              <a:off x="8148039" y="178206"/>
              <a:ext cx="775500" cy="767400"/>
            </a:xfrm>
            <a:prstGeom prst="diamond">
              <a:avLst/>
            </a:prstGeom>
            <a:noFill/>
            <a:ln cap="flat" cmpd="sng" w="76200">
              <a:solidFill>
                <a:srgbClr val="C6A03F"/>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422" name="Google Shape;422;p22"/>
            <p:cNvSpPr/>
            <p:nvPr/>
          </p:nvSpPr>
          <p:spPr>
            <a:xfrm>
              <a:off x="7394239" y="388253"/>
              <a:ext cx="1143000" cy="347400"/>
            </a:xfrm>
            <a:prstGeom prst="rect">
              <a:avLst/>
            </a:prstGeom>
            <a:solidFill>
              <a:srgbClr val="C6A03F"/>
            </a:solid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423" name="Google Shape;423;p22"/>
            <p:cNvSpPr txBox="1"/>
            <p:nvPr/>
          </p:nvSpPr>
          <p:spPr>
            <a:xfrm>
              <a:off x="7394239" y="388253"/>
              <a:ext cx="1143000" cy="347400"/>
            </a:xfrm>
            <a:prstGeom prst="rect">
              <a:avLst/>
            </a:prstGeom>
            <a:no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ctr" indent="0" lvl="0" marL="0" marR="0" rtl="0">
                <a:lnSpc>
                  <a:spcPct val="100000"/>
                </a:lnSpc>
                <a:spcBef>
                  <a:spcPts val="0"/>
                </a:spcBef>
                <a:spcAft>
                  <a:spcPts val="0"/>
                </a:spcAft>
                <a:buClr>
                  <a:srgbClr val="000000"/>
                </a:buClr>
                <a:buSzPts val="1200"/>
                <a:buFont typeface="Arial"/>
                <a:buNone/>
              </a:pPr>
              <a:r>
                <a:rPr b="0" cap="none" i="0" lang="en" strike="noStrike" sz="1200" u="none">
                  <a:solidFill>
                    <a:srgbClr val="FFFFFF"/>
                  </a:solidFill>
                  <a:latin typeface="Open Sans SemiBold"/>
                  <a:ea typeface="Open Sans SemiBold"/>
                  <a:cs typeface="Open Sans SemiBold"/>
                  <a:sym typeface="Open Sans SemiBold"/>
                </a:rPr>
                <a:t>DESIGN</a:t>
              </a:r>
              <a:endParaRPr b="0" cap="none" i="0" strike="noStrike" sz="1200" u="none">
                <a:solidFill>
                  <a:srgbClr val="FFFFFF"/>
                </a:solidFill>
                <a:latin typeface="Open Sans SemiBold"/>
                <a:ea typeface="Open Sans SemiBold"/>
                <a:cs typeface="Open Sans SemiBold"/>
                <a:sym typeface="Open Sans SemiBold"/>
              </a:endParaRPr>
            </a:p>
          </p:txBody>
        </p:sp>
      </p:grpSp>
    </p:spTree>
  </p:cSld>
  <p:clrMapOvr>
    <a:masterClrMapping/>
  </p:clrMapOvr>
</p:sld>
</file>

<file path=ppt/slides/slide23.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427" name="Shape 427"/>
        <p:cNvGrpSpPr/>
        <p:nvPr/>
      </p:nvGrpSpPr>
      <p:grpSpPr>
        <a:xfrm>
          <a:off x="0" y="0"/>
          <a:ext cx="0" cy="0"/>
          <a:chOff x="0" y="0"/>
          <a:chExt cx="0" cy="0"/>
        </a:xfrm>
      </p:grpSpPr>
      <p:pic>
        <p:nvPicPr>
          <p:cNvPr id="428" name="Google Shape;428;p23"/>
          <p:cNvPicPr preferRelativeResize="0"/>
          <p:nvPr/>
        </p:nvPicPr>
        <p:blipFill rotWithShape="1">
          <a:blip r:embed="rId3">
            <a:alphaModFix/>
          </a:blip>
          <a:srcRect r="-32"/>
          <a:stretch/>
        </p:blipFill>
        <p:spPr>
          <a:xfrm rot="-5400000">
            <a:off x="2904850" y="-1783100"/>
            <a:ext cx="3345625" cy="9223325"/>
          </a:xfrm>
          <a:prstGeom prst="rect">
            <a:avLst/>
          </a:prstGeom>
          <a:noFill/>
          <a:ln>
            <a:noFill/>
          </a:ln>
        </p:spPr>
      </p:pic>
      <p:sp>
        <p:nvSpPr>
          <p:cNvPr id="429" name="Google Shape;429;p23"/>
          <p:cNvSpPr txBox="1"/>
          <p:nvPr>
            <p:ph idx="1" type="subTitle"/>
          </p:nvPr>
        </p:nvSpPr>
        <p:spPr>
          <a:xfrm>
            <a:off x="0" y="4738701"/>
            <a:ext cx="9144000" cy="405000"/>
          </a:xfrm>
          <a:prstGeom prst="rect">
            <a:avLst/>
          </a:prstGeom>
          <a:noFill/>
          <a:ln>
            <a:noFill/>
          </a:ln>
        </p:spPr>
        <p:txBody>
          <a:bodyPr anchor="ctr" anchorCtr="0" bIns="91425" lIns="91425" rIns="91425" spcFirstLastPara="1" tIns="91425" wrap="square">
            <a:noAutofit/>
          </a:bodyPr>
          <a:lstStyle/>
          <a:p>
            <a:pPr algn="r" indent="0" lvl="0" marL="0" rtl="0">
              <a:lnSpc>
                <a:spcPct val="100000"/>
              </a:lnSpc>
              <a:spcBef>
                <a:spcPts val="0"/>
              </a:spcBef>
              <a:spcAft>
                <a:spcPts val="0"/>
              </a:spcAft>
              <a:buSzPts val="2800"/>
              <a:buNone/>
            </a:pPr>
            <a:r>
              <a:rPr lang="en" sz="1400">
                <a:latin typeface="Open Sans Light"/>
                <a:ea typeface="Open Sans Light"/>
                <a:cs typeface="Open Sans Light"/>
                <a:sym typeface="Open Sans Light"/>
              </a:rPr>
              <a:t>Huang | McFarlane | Paulino | Tobias</a:t>
            </a:r>
            <a:endParaRPr sz="1400">
              <a:latin typeface="Open Sans Light"/>
              <a:ea typeface="Open Sans Light"/>
              <a:cs typeface="Open Sans Light"/>
              <a:sym typeface="Open Sans Light"/>
            </a:endParaRPr>
          </a:p>
        </p:txBody>
      </p:sp>
      <p:sp>
        <p:nvSpPr>
          <p:cNvPr id="430" name="Google Shape;430;p23"/>
          <p:cNvSpPr txBox="1"/>
          <p:nvPr>
            <p:ph idx="1" type="subTitle"/>
          </p:nvPr>
        </p:nvSpPr>
        <p:spPr>
          <a:xfrm>
            <a:off x="391950" y="3"/>
            <a:ext cx="8360100" cy="945600"/>
          </a:xfrm>
          <a:prstGeom prst="rect">
            <a:avLst/>
          </a:prstGeom>
          <a:no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l" indent="0" lvl="0" marL="0" rtl="0">
              <a:lnSpc>
                <a:spcPct val="100000"/>
              </a:lnSpc>
              <a:spcBef>
                <a:spcPts val="0"/>
              </a:spcBef>
              <a:spcAft>
                <a:spcPts val="0"/>
              </a:spcAft>
              <a:buSzPts val="2800"/>
              <a:buNone/>
            </a:pPr>
            <a:r>
              <a:rPr b="1" lang="en" sz="3000">
                <a:latin typeface="Cormorant Garamond"/>
                <a:ea typeface="Cormorant Garamond"/>
                <a:cs typeface="Cormorant Garamond"/>
                <a:sym typeface="Cormorant Garamond"/>
              </a:rPr>
              <a:t>Design Studio </a:t>
            </a:r>
            <a:endParaRPr b="1" sz="3000">
              <a:latin typeface="Cormorant Garamond"/>
              <a:ea typeface="Cormorant Garamond"/>
              <a:cs typeface="Cormorant Garamond"/>
              <a:sym typeface="Cormorant Garamond"/>
            </a:endParaRPr>
          </a:p>
        </p:txBody>
      </p:sp>
      <p:sp>
        <p:nvSpPr>
          <p:cNvPr id="431" name="Google Shape;431;p23"/>
          <p:cNvSpPr txBox="1"/>
          <p:nvPr/>
        </p:nvSpPr>
        <p:spPr>
          <a:xfrm>
            <a:off x="345525" y="2451050"/>
            <a:ext cx="5841000" cy="1730700"/>
          </a:xfrm>
          <a:prstGeom prst="rect">
            <a:avLst/>
          </a:prstGeom>
          <a:noFill/>
          <a:ln>
            <a:noFill/>
          </a:ln>
          <a:effectLst>
            <a:outerShdw algn="bl" blurRad="57150" dir="5400000" dist="19050" rotWithShape="0">
              <a:srgbClr val="000000">
                <a:alpha val="49803"/>
              </a:srgbClr>
            </a:outerShdw>
          </a:effectLst>
        </p:spPr>
        <p:txBody>
          <a:bodyPr anchor="t"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2400"/>
              <a:buFont typeface="Arial"/>
              <a:buNone/>
            </a:pPr>
            <a:r>
              <a:rPr b="1" cap="none" i="0" lang="en" strike="noStrike" sz="2400" u="none">
                <a:solidFill>
                  <a:srgbClr val="FFFFFF"/>
                </a:solidFill>
                <a:latin typeface="Open Sans"/>
                <a:ea typeface="Open Sans"/>
                <a:cs typeface="Open Sans"/>
                <a:sym typeface="Open Sans"/>
              </a:rPr>
              <a:t>MUST</a:t>
            </a:r>
            <a:endParaRPr b="1" cap="none" i="0" strike="noStrike" sz="2400" u="none">
              <a:solidFill>
                <a:srgbClr val="FFFFFF"/>
              </a:solidFill>
              <a:latin typeface="Open Sans"/>
              <a:ea typeface="Open Sans"/>
              <a:cs typeface="Open Sans"/>
              <a:sym typeface="Open Sans"/>
            </a:endParaRPr>
          </a:p>
          <a:p>
            <a:pPr algn="l" indent="-342900" lvl="0" marL="457200" marR="0" rtl="0">
              <a:lnSpc>
                <a:spcPct val="115000"/>
              </a:lnSpc>
              <a:spcBef>
                <a:spcPts val="300"/>
              </a:spcBef>
              <a:spcAft>
                <a:spcPts val="0"/>
              </a:spcAft>
              <a:buClr>
                <a:srgbClr val="FFFFFF"/>
              </a:buClr>
              <a:buSzPts val="1800"/>
              <a:buFont typeface="Open Sans"/>
              <a:buChar char="●"/>
            </a:pPr>
            <a:r>
              <a:rPr b="1" cap="none" i="0" lang="en" strike="noStrike" sz="1800" u="none">
                <a:solidFill>
                  <a:srgbClr val="FFFFFF"/>
                </a:solidFill>
                <a:latin typeface="Open Sans"/>
                <a:ea typeface="Open Sans"/>
                <a:cs typeface="Open Sans"/>
                <a:sym typeface="Open Sans"/>
              </a:rPr>
              <a:t>Contact Mgmt - Chat/Call/Email</a:t>
            </a:r>
            <a:endParaRPr b="1" cap="none" i="0" strike="noStrike" sz="1800" u="none">
              <a:solidFill>
                <a:srgbClr val="FFFFFF"/>
              </a:solidFill>
              <a:latin typeface="Open Sans"/>
              <a:ea typeface="Open Sans"/>
              <a:cs typeface="Open Sans"/>
              <a:sym typeface="Open Sans"/>
            </a:endParaRPr>
          </a:p>
          <a:p>
            <a:pPr algn="l" indent="-342900" lvl="0" marL="457200" marR="0" rtl="0">
              <a:lnSpc>
                <a:spcPct val="115000"/>
              </a:lnSpc>
              <a:spcBef>
                <a:spcPts val="300"/>
              </a:spcBef>
              <a:spcAft>
                <a:spcPts val="0"/>
              </a:spcAft>
              <a:buClr>
                <a:srgbClr val="FFFFFF"/>
              </a:buClr>
              <a:buSzPts val="1800"/>
              <a:buFont typeface="Open Sans"/>
              <a:buChar char="●"/>
            </a:pPr>
            <a:r>
              <a:rPr b="1" cap="none" i="0" lang="en" strike="noStrike" sz="1800" u="none">
                <a:solidFill>
                  <a:srgbClr val="FFFFFF"/>
                </a:solidFill>
                <a:latin typeface="Open Sans"/>
                <a:ea typeface="Open Sans"/>
                <a:cs typeface="Open Sans"/>
                <a:sym typeface="Open Sans"/>
              </a:rPr>
              <a:t>Ticketing for service orders</a:t>
            </a:r>
            <a:endParaRPr b="1" cap="none" i="0" strike="noStrike" sz="1800" u="none">
              <a:solidFill>
                <a:srgbClr val="FFFFFF"/>
              </a:solidFill>
              <a:latin typeface="Open Sans"/>
              <a:ea typeface="Open Sans"/>
              <a:cs typeface="Open Sans"/>
              <a:sym typeface="Open Sans"/>
            </a:endParaRPr>
          </a:p>
          <a:p>
            <a:pPr algn="l" indent="-342900" lvl="0" marL="457200" marR="0" rtl="0">
              <a:lnSpc>
                <a:spcPct val="115000"/>
              </a:lnSpc>
              <a:spcBef>
                <a:spcPts val="0"/>
              </a:spcBef>
              <a:spcAft>
                <a:spcPts val="0"/>
              </a:spcAft>
              <a:buClr>
                <a:srgbClr val="FFFFFF"/>
              </a:buClr>
              <a:buSzPts val="1800"/>
              <a:buFont typeface="Open Sans"/>
              <a:buChar char="●"/>
            </a:pPr>
            <a:r>
              <a:rPr b="1" cap="none" i="0" lang="en" strike="noStrike" sz="1800" u="none">
                <a:solidFill>
                  <a:srgbClr val="FFFFFF"/>
                </a:solidFill>
                <a:latin typeface="Open Sans"/>
                <a:ea typeface="Open Sans"/>
                <a:cs typeface="Open Sans"/>
                <a:sym typeface="Open Sans"/>
              </a:rPr>
              <a:t>Roommate Calendar</a:t>
            </a:r>
            <a:endParaRPr b="1" cap="none" i="0" strike="noStrike" sz="1800" u="none">
              <a:solidFill>
                <a:srgbClr val="FFFFFF"/>
              </a:solidFill>
              <a:latin typeface="Open Sans"/>
              <a:ea typeface="Open Sans"/>
              <a:cs typeface="Open Sans"/>
              <a:sym typeface="Open Sans"/>
            </a:endParaRPr>
          </a:p>
          <a:p>
            <a:pPr algn="l" indent="-342900" lvl="0" marL="457200" marR="0" rtl="0">
              <a:lnSpc>
                <a:spcPct val="115000"/>
              </a:lnSpc>
              <a:spcBef>
                <a:spcPts val="300"/>
              </a:spcBef>
              <a:spcAft>
                <a:spcPts val="0"/>
              </a:spcAft>
              <a:buClr>
                <a:srgbClr val="FFFFFF"/>
              </a:buClr>
              <a:buSzPts val="1800"/>
              <a:buFont typeface="Open Sans"/>
              <a:buChar char="●"/>
            </a:pPr>
            <a:r>
              <a:rPr b="1" cap="none" i="0" lang="en" strike="noStrike" sz="1800" u="none">
                <a:solidFill>
                  <a:srgbClr val="FFFFFF"/>
                </a:solidFill>
                <a:latin typeface="Open Sans"/>
                <a:ea typeface="Open Sans"/>
                <a:cs typeface="Open Sans"/>
                <a:sym typeface="Open Sans"/>
              </a:rPr>
              <a:t>Events calendar/programming feed (channel)</a:t>
            </a:r>
            <a:endParaRPr b="1" cap="none" i="0" strike="noStrike" sz="1800" u="none">
              <a:solidFill>
                <a:srgbClr val="FFFFFF"/>
              </a:solidFill>
              <a:latin typeface="Open Sans"/>
              <a:ea typeface="Open Sans"/>
              <a:cs typeface="Open Sans"/>
              <a:sym typeface="Open Sans"/>
            </a:endParaRPr>
          </a:p>
        </p:txBody>
      </p:sp>
      <p:grpSp>
        <p:nvGrpSpPr>
          <p:cNvPr id="432" name="Google Shape;432;p23"/>
          <p:cNvGrpSpPr/>
          <p:nvPr/>
        </p:nvGrpSpPr>
        <p:grpSpPr>
          <a:xfrm>
            <a:off x="7580376" y="118872"/>
            <a:ext cx="1345325" cy="676693"/>
            <a:chOff x="7394239" y="178206"/>
            <a:chExt cx="1529300" cy="767400"/>
          </a:xfrm>
        </p:grpSpPr>
        <p:sp>
          <p:nvSpPr>
            <p:cNvPr id="433" name="Google Shape;433;p23"/>
            <p:cNvSpPr/>
            <p:nvPr/>
          </p:nvSpPr>
          <p:spPr>
            <a:xfrm>
              <a:off x="8148039" y="178206"/>
              <a:ext cx="775500" cy="767400"/>
            </a:xfrm>
            <a:prstGeom prst="diamond">
              <a:avLst/>
            </a:prstGeom>
            <a:noFill/>
            <a:ln cap="flat" cmpd="sng" w="76200">
              <a:solidFill>
                <a:srgbClr val="C6A03F"/>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434" name="Google Shape;434;p23"/>
            <p:cNvSpPr/>
            <p:nvPr/>
          </p:nvSpPr>
          <p:spPr>
            <a:xfrm>
              <a:off x="7394239" y="388253"/>
              <a:ext cx="1143000" cy="347400"/>
            </a:xfrm>
            <a:prstGeom prst="rect">
              <a:avLst/>
            </a:prstGeom>
            <a:solidFill>
              <a:srgbClr val="C6A03F"/>
            </a:solid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435" name="Google Shape;435;p23"/>
            <p:cNvSpPr txBox="1"/>
            <p:nvPr/>
          </p:nvSpPr>
          <p:spPr>
            <a:xfrm>
              <a:off x="7394239" y="388253"/>
              <a:ext cx="1143000" cy="347400"/>
            </a:xfrm>
            <a:prstGeom prst="rect">
              <a:avLst/>
            </a:prstGeom>
            <a:no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ctr" indent="0" lvl="0" marL="0" marR="0" rtl="0">
                <a:lnSpc>
                  <a:spcPct val="100000"/>
                </a:lnSpc>
                <a:spcBef>
                  <a:spcPts val="0"/>
                </a:spcBef>
                <a:spcAft>
                  <a:spcPts val="0"/>
                </a:spcAft>
                <a:buClr>
                  <a:srgbClr val="000000"/>
                </a:buClr>
                <a:buSzPts val="1200"/>
                <a:buFont typeface="Arial"/>
                <a:buNone/>
              </a:pPr>
              <a:r>
                <a:rPr b="0" cap="none" i="0" lang="en" strike="noStrike" sz="1200" u="none">
                  <a:solidFill>
                    <a:srgbClr val="FFFFFF"/>
                  </a:solidFill>
                  <a:latin typeface="Open Sans SemiBold"/>
                  <a:ea typeface="Open Sans SemiBold"/>
                  <a:cs typeface="Open Sans SemiBold"/>
                  <a:sym typeface="Open Sans SemiBold"/>
                </a:rPr>
                <a:t>DESIGN</a:t>
              </a:r>
              <a:endParaRPr b="0" cap="none" i="0" strike="noStrike" sz="1200" u="none">
                <a:solidFill>
                  <a:srgbClr val="FFFFFF"/>
                </a:solidFill>
                <a:latin typeface="Open Sans SemiBold"/>
                <a:ea typeface="Open Sans SemiBold"/>
                <a:cs typeface="Open Sans SemiBold"/>
                <a:sym typeface="Open Sans SemiBold"/>
              </a:endParaRPr>
            </a:p>
          </p:txBody>
        </p:sp>
      </p:grpSp>
    </p:spTree>
  </p:cSld>
  <p:clrMapOvr>
    <a:masterClrMapping/>
  </p:clrMapOvr>
</p:sld>
</file>

<file path=ppt/slides/slide24.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show="0">
  <p:cSld>
    <p:spTree>
      <p:nvGrpSpPr>
        <p:cNvPr id="439" name="Shape 439"/>
        <p:cNvGrpSpPr/>
        <p:nvPr/>
      </p:nvGrpSpPr>
      <p:grpSpPr>
        <a:xfrm>
          <a:off x="0" y="0"/>
          <a:ext cx="0" cy="0"/>
          <a:chOff x="0" y="0"/>
          <a:chExt cx="0" cy="0"/>
        </a:xfrm>
      </p:grpSpPr>
      <p:pic>
        <p:nvPicPr>
          <p:cNvPr id="440" name="Google Shape;440;p24"/>
          <p:cNvPicPr preferRelativeResize="0"/>
          <p:nvPr/>
        </p:nvPicPr>
        <p:blipFill rotWithShape="1">
          <a:blip r:embed="rId3">
            <a:alphaModFix amt="18000"/>
          </a:blip>
          <a:srcRect b="0" l="0" r="0" t="0"/>
          <a:stretch/>
        </p:blipFill>
        <p:spPr>
          <a:xfrm>
            <a:off x="0" y="0"/>
            <a:ext cx="9144002" cy="6162199"/>
          </a:xfrm>
          <a:prstGeom prst="rect">
            <a:avLst/>
          </a:prstGeom>
          <a:noFill/>
          <a:ln>
            <a:noFill/>
          </a:ln>
        </p:spPr>
      </p:pic>
      <p:pic>
        <p:nvPicPr>
          <p:cNvPr id="441" name="Google Shape;441;p24"/>
          <p:cNvPicPr preferRelativeResize="0"/>
          <p:nvPr/>
        </p:nvPicPr>
        <p:blipFill rotWithShape="1">
          <a:blip r:embed="rId4">
            <a:alphaModFix/>
          </a:blip>
          <a:srcRect b="13" r="-25"/>
          <a:stretch/>
        </p:blipFill>
        <p:spPr>
          <a:xfrm>
            <a:off x="6752950" y="1449125"/>
            <a:ext cx="1724449" cy="3201126"/>
          </a:xfrm>
          <a:prstGeom prst="rect">
            <a:avLst/>
          </a:prstGeom>
          <a:noFill/>
          <a:ln>
            <a:noFill/>
          </a:ln>
        </p:spPr>
      </p:pic>
      <p:pic>
        <p:nvPicPr>
          <p:cNvPr id="442" name="Google Shape;442;p24"/>
          <p:cNvPicPr preferRelativeResize="0"/>
          <p:nvPr/>
        </p:nvPicPr>
        <p:blipFill rotWithShape="1">
          <a:blip r:embed="rId5">
            <a:alphaModFix/>
          </a:blip>
          <a:srcRect b="-13" r="-83"/>
          <a:stretch/>
        </p:blipFill>
        <p:spPr>
          <a:xfrm>
            <a:off x="608625" y="1449125"/>
            <a:ext cx="1782426" cy="3201126"/>
          </a:xfrm>
          <a:prstGeom prst="rect">
            <a:avLst/>
          </a:prstGeom>
          <a:noFill/>
          <a:ln>
            <a:noFill/>
          </a:ln>
        </p:spPr>
      </p:pic>
      <p:sp>
        <p:nvSpPr>
          <p:cNvPr id="443" name="Google Shape;443;p24"/>
          <p:cNvSpPr txBox="1"/>
          <p:nvPr>
            <p:ph idx="1" type="subTitle"/>
          </p:nvPr>
        </p:nvSpPr>
        <p:spPr>
          <a:xfrm>
            <a:off x="391950" y="0"/>
            <a:ext cx="8360100" cy="945600"/>
          </a:xfrm>
          <a:prstGeom prst="rect">
            <a:avLst/>
          </a:prstGeom>
          <a:noFill/>
          <a:ln cap="flat" cmpd="sng" w="9525">
            <a:solidFill>
              <a:srgbClr val="000000"/>
            </a:solidFill>
            <a:prstDash val="solid"/>
            <a:round/>
            <a:headEnd len="sm" type="none" w="sm"/>
            <a:tailEnd len="sm" type="none" w="sm"/>
          </a:ln>
        </p:spPr>
        <p:txBody>
          <a:bodyPr anchor="ctr"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sz="2400">
                <a:latin typeface="Josefin Sans Thin"/>
                <a:ea typeface="Josefin Sans Thin"/>
                <a:cs typeface="Josefin Sans Thin"/>
                <a:sym typeface="Josefin Sans Thin"/>
              </a:rPr>
              <a:t>Design Studio- Converged</a:t>
            </a:r>
            <a:endParaRPr sz="2400">
              <a:latin typeface="Josefin Sans Thin"/>
              <a:ea typeface="Josefin Sans Thin"/>
              <a:cs typeface="Josefin Sans Thin"/>
              <a:sym typeface="Josefin Sans Thin"/>
            </a:endParaRPr>
          </a:p>
        </p:txBody>
      </p:sp>
      <p:sp>
        <p:nvSpPr>
          <p:cNvPr id="444" name="Google Shape;444;p24"/>
          <p:cNvSpPr txBox="1"/>
          <p:nvPr/>
        </p:nvSpPr>
        <p:spPr>
          <a:xfrm>
            <a:off x="853350" y="749800"/>
            <a:ext cx="1301700" cy="638400"/>
          </a:xfrm>
          <a:prstGeom prst="rect">
            <a:avLst/>
          </a:prstGeom>
          <a:noFill/>
          <a:ln>
            <a:noFill/>
          </a:ln>
        </p:spPr>
        <p:txBody>
          <a:bodyPr anchor="t"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1" cap="none" i="0" strike="noStrike" sz="1400" u="none">
              <a:solidFill>
                <a:srgbClr val="000000"/>
              </a:solidFill>
              <a:latin typeface="Montserrat"/>
              <a:ea typeface="Montserrat"/>
              <a:cs typeface="Montserrat"/>
              <a:sym typeface="Montserrat"/>
            </a:endParaRPr>
          </a:p>
          <a:p>
            <a:pPr algn="l" indent="0" lvl="0" marL="0" marR="0" rtl="0">
              <a:lnSpc>
                <a:spcPct val="100000"/>
              </a:lnSpc>
              <a:spcBef>
                <a:spcPts val="0"/>
              </a:spcBef>
              <a:spcAft>
                <a:spcPts val="0"/>
              </a:spcAft>
              <a:buClr>
                <a:srgbClr val="000000"/>
              </a:buClr>
              <a:buSzPts val="1400"/>
              <a:buFont typeface="Arial"/>
              <a:buNone/>
            </a:pPr>
            <a:r>
              <a:rPr b="1" cap="none" i="0" lang="en" strike="noStrike" sz="1400" u="none">
                <a:solidFill>
                  <a:srgbClr val="000000"/>
                </a:solidFill>
                <a:latin typeface="Montserrat"/>
                <a:ea typeface="Montserrat"/>
                <a:cs typeface="Montserrat"/>
                <a:sym typeface="Montserrat"/>
              </a:rPr>
              <a:t>Home Page</a:t>
            </a:r>
            <a:endParaRPr b="1" cap="none" i="0" strike="noStrike" sz="1400" u="none">
              <a:solidFill>
                <a:srgbClr val="000000"/>
              </a:solidFill>
              <a:latin typeface="Montserrat"/>
              <a:ea typeface="Montserrat"/>
              <a:cs typeface="Montserrat"/>
              <a:sym typeface="Montserrat"/>
            </a:endParaRPr>
          </a:p>
        </p:txBody>
      </p:sp>
      <p:sp>
        <p:nvSpPr>
          <p:cNvPr id="445" name="Google Shape;445;p24"/>
          <p:cNvSpPr txBox="1"/>
          <p:nvPr/>
        </p:nvSpPr>
        <p:spPr>
          <a:xfrm>
            <a:off x="4200300" y="945600"/>
            <a:ext cx="743400" cy="638400"/>
          </a:xfrm>
          <a:prstGeom prst="rect">
            <a:avLst/>
          </a:prstGeom>
          <a:noFill/>
          <a:ln>
            <a:noFill/>
          </a:ln>
        </p:spPr>
        <p:txBody>
          <a:bodyPr anchor="t"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rPr b="1" cap="none" i="0" lang="en" strike="noStrike" sz="1400" u="none">
                <a:solidFill>
                  <a:srgbClr val="000000"/>
                </a:solidFill>
                <a:latin typeface="Montserrat"/>
                <a:ea typeface="Montserrat"/>
                <a:cs typeface="Montserrat"/>
                <a:sym typeface="Montserrat"/>
              </a:rPr>
              <a:t>Chat</a:t>
            </a:r>
            <a:endParaRPr b="1" cap="none" i="0" strike="noStrike" sz="1400" u="none">
              <a:solidFill>
                <a:srgbClr val="000000"/>
              </a:solidFill>
              <a:latin typeface="Montserrat"/>
              <a:ea typeface="Montserrat"/>
              <a:cs typeface="Montserrat"/>
              <a:sym typeface="Montserrat"/>
            </a:endParaRPr>
          </a:p>
        </p:txBody>
      </p:sp>
      <p:sp>
        <p:nvSpPr>
          <p:cNvPr id="446" name="Google Shape;446;p24"/>
          <p:cNvSpPr txBox="1"/>
          <p:nvPr/>
        </p:nvSpPr>
        <p:spPr>
          <a:xfrm>
            <a:off x="7052900" y="945600"/>
            <a:ext cx="1547700" cy="638400"/>
          </a:xfrm>
          <a:prstGeom prst="rect">
            <a:avLst/>
          </a:prstGeom>
          <a:noFill/>
          <a:ln>
            <a:noFill/>
          </a:ln>
        </p:spPr>
        <p:txBody>
          <a:bodyPr anchor="t"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rPr b="1" cap="none" i="0" lang="en" strike="noStrike" sz="1400" u="none">
                <a:solidFill>
                  <a:srgbClr val="000000"/>
                </a:solidFill>
                <a:latin typeface="Montserrat"/>
                <a:ea typeface="Montserrat"/>
                <a:cs typeface="Montserrat"/>
                <a:sym typeface="Montserrat"/>
              </a:rPr>
              <a:t>Work Ticket</a:t>
            </a:r>
            <a:endParaRPr b="1" cap="none" i="0" strike="noStrike" sz="1400" u="none">
              <a:solidFill>
                <a:srgbClr val="000000"/>
              </a:solidFill>
              <a:latin typeface="Montserrat"/>
              <a:ea typeface="Montserrat"/>
              <a:cs typeface="Montserrat"/>
              <a:sym typeface="Montserrat"/>
            </a:endParaRPr>
          </a:p>
        </p:txBody>
      </p:sp>
      <p:sp>
        <p:nvSpPr>
          <p:cNvPr id="447" name="Google Shape;447;p24"/>
          <p:cNvSpPr txBox="1"/>
          <p:nvPr>
            <p:ph idx="1" type="subTitle"/>
          </p:nvPr>
        </p:nvSpPr>
        <p:spPr>
          <a:xfrm>
            <a:off x="0" y="4738701"/>
            <a:ext cx="9144000" cy="405000"/>
          </a:xfrm>
          <a:prstGeom prst="rect">
            <a:avLst/>
          </a:prstGeom>
          <a:noFill/>
          <a:ln>
            <a:noFill/>
          </a:ln>
        </p:spPr>
        <p:txBody>
          <a:bodyPr anchor="ctr" anchorCtr="0" bIns="91425" lIns="91425" rIns="91425" spcFirstLastPara="1" tIns="91425" wrap="square">
            <a:noAutofit/>
          </a:bodyPr>
          <a:lstStyle/>
          <a:p>
            <a:pPr algn="r" indent="0" lvl="0" marL="0" rtl="0">
              <a:lnSpc>
                <a:spcPct val="100000"/>
              </a:lnSpc>
              <a:spcBef>
                <a:spcPts val="0"/>
              </a:spcBef>
              <a:spcAft>
                <a:spcPts val="0"/>
              </a:spcAft>
              <a:buSzPts val="2800"/>
              <a:buNone/>
            </a:pPr>
            <a:r>
              <a:rPr lang="en" sz="1400">
                <a:latin typeface="Open Sans Light"/>
                <a:ea typeface="Open Sans Light"/>
                <a:cs typeface="Open Sans Light"/>
                <a:sym typeface="Open Sans Light"/>
              </a:rPr>
              <a:t>Huang | McFarlane | Paulino | Tobias</a:t>
            </a:r>
            <a:endParaRPr sz="1400">
              <a:latin typeface="Open Sans Light"/>
              <a:ea typeface="Open Sans Light"/>
              <a:cs typeface="Open Sans Light"/>
              <a:sym typeface="Open Sans Light"/>
            </a:endParaRPr>
          </a:p>
        </p:txBody>
      </p:sp>
      <p:pic>
        <p:nvPicPr>
          <p:cNvPr id="448" name="Google Shape;448;p24"/>
          <p:cNvPicPr preferRelativeResize="0"/>
          <p:nvPr/>
        </p:nvPicPr>
        <p:blipFill rotWithShape="1">
          <a:blip r:embed="rId6">
            <a:alphaModFix/>
          </a:blip>
          <a:srcRect b="0" l="0" r="0" t="0"/>
          <a:stretch/>
        </p:blipFill>
        <p:spPr>
          <a:xfrm>
            <a:off x="3036268" y="1226601"/>
            <a:ext cx="3071458" cy="3602503"/>
          </a:xfrm>
          <a:prstGeom prst="rect">
            <a:avLst/>
          </a:prstGeom>
          <a:noFill/>
          <a:ln>
            <a:noFill/>
          </a:ln>
        </p:spPr>
      </p:pic>
    </p:spTree>
  </p:cSld>
  <p:clrMapOvr>
    <a:masterClrMapping/>
  </p:clrMapOvr>
  <mc:AlternateContent>
    <mc:Choice Requires="p14">
      <p:transition p14:dur="2500" spd="slow">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900"/>
                                        <p:tgtEl>
                                          <p:spTgt spid="448"/>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4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25"/>
          <p:cNvPicPr preferRelativeResize="0"/>
          <p:nvPr/>
        </p:nvPicPr>
        <p:blipFill rotWithShape="1">
          <a:blip r:embed="rId3">
            <a:alphaModFix amt="18000"/>
          </a:blip>
          <a:srcRect b="0" l="0" r="0" t="0"/>
          <a:stretch/>
        </p:blipFill>
        <p:spPr>
          <a:xfrm>
            <a:off x="0" y="0"/>
            <a:ext cx="9144002" cy="6162199"/>
          </a:xfrm>
          <a:prstGeom prst="rect">
            <a:avLst/>
          </a:prstGeom>
          <a:noFill/>
          <a:ln>
            <a:noFill/>
          </a:ln>
        </p:spPr>
      </p:pic>
      <p:sp>
        <p:nvSpPr>
          <p:cNvPr id="454" name="Google Shape;454;p25"/>
          <p:cNvSpPr txBox="1"/>
          <p:nvPr>
            <p:ph idx="1" type="subTitle"/>
          </p:nvPr>
        </p:nvSpPr>
        <p:spPr>
          <a:xfrm>
            <a:off x="391950" y="0"/>
            <a:ext cx="8360100" cy="94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2400" u="sng">
                <a:latin typeface="Josefin Sans Thin"/>
                <a:ea typeface="Josefin Sans Thin"/>
                <a:cs typeface="Josefin Sans Thin"/>
                <a:sym typeface="Josefin Sans Thin"/>
              </a:rPr>
              <a:t>Design Studio- Converged</a:t>
            </a:r>
            <a:endParaRPr sz="2400">
              <a:latin typeface="Josefin Sans Thin"/>
              <a:ea typeface="Josefin Sans Thin"/>
              <a:cs typeface="Josefin Sans Thin"/>
              <a:sym typeface="Josefin Sans Thin"/>
            </a:endParaRPr>
          </a:p>
        </p:txBody>
      </p:sp>
      <p:sp>
        <p:nvSpPr>
          <p:cNvPr id="455" name="Google Shape;455;p25"/>
          <p:cNvSpPr txBox="1"/>
          <p:nvPr/>
        </p:nvSpPr>
        <p:spPr>
          <a:xfrm>
            <a:off x="837500" y="650625"/>
            <a:ext cx="1301700" cy="63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Home Page</a:t>
            </a:r>
            <a:endParaRPr b="1" i="0" sz="1400" u="none" cap="none" strike="noStrike">
              <a:solidFill>
                <a:srgbClr val="000000"/>
              </a:solidFill>
              <a:latin typeface="Montserrat"/>
              <a:ea typeface="Montserrat"/>
              <a:cs typeface="Montserrat"/>
              <a:sym typeface="Montserrat"/>
            </a:endParaRPr>
          </a:p>
        </p:txBody>
      </p:sp>
      <p:sp>
        <p:nvSpPr>
          <p:cNvPr id="456" name="Google Shape;456;p25"/>
          <p:cNvSpPr txBox="1"/>
          <p:nvPr/>
        </p:nvSpPr>
        <p:spPr>
          <a:xfrm>
            <a:off x="3669000" y="1814075"/>
            <a:ext cx="3341100" cy="405000"/>
          </a:xfrm>
          <a:prstGeom prst="rect">
            <a:avLst/>
          </a:prstGeom>
          <a:solidFill>
            <a:srgbClr val="FFFFFF"/>
          </a:solidFill>
          <a:ln cap="flat" cmpd="sng" w="9525">
            <a:solidFill>
              <a:srgbClr val="45B1B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5B1B5"/>
                </a:solidFill>
                <a:latin typeface="Montserrat"/>
                <a:ea typeface="Montserrat"/>
                <a:cs typeface="Montserrat"/>
                <a:sym typeface="Montserrat"/>
              </a:rPr>
              <a:t>Welcome message on homescreen</a:t>
            </a:r>
            <a:endParaRPr b="0" i="0" sz="1400" u="none" cap="none" strike="noStrike">
              <a:solidFill>
                <a:srgbClr val="45B1B5"/>
              </a:solidFill>
              <a:latin typeface="Montserrat"/>
              <a:ea typeface="Montserrat"/>
              <a:cs typeface="Montserrat"/>
              <a:sym typeface="Montserrat"/>
            </a:endParaRPr>
          </a:p>
        </p:txBody>
      </p:sp>
      <p:sp>
        <p:nvSpPr>
          <p:cNvPr id="457" name="Google Shape;457;p25"/>
          <p:cNvSpPr txBox="1"/>
          <p:nvPr/>
        </p:nvSpPr>
        <p:spPr>
          <a:xfrm>
            <a:off x="3669000" y="2571750"/>
            <a:ext cx="3013200" cy="405000"/>
          </a:xfrm>
          <a:prstGeom prst="rect">
            <a:avLst/>
          </a:prstGeom>
          <a:solidFill>
            <a:srgbClr val="FFFFFF"/>
          </a:solidFill>
          <a:ln cap="flat" cmpd="sng" w="9525">
            <a:solidFill>
              <a:srgbClr val="45B1B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5B1B5"/>
                </a:solidFill>
                <a:latin typeface="Montserrat"/>
                <a:ea typeface="Montserrat"/>
                <a:cs typeface="Montserrat"/>
                <a:sym typeface="Montserrat"/>
              </a:rPr>
              <a:t>Activity Feed with notifications</a:t>
            </a:r>
            <a:endParaRPr b="0" i="0" sz="1400" u="none" cap="none" strike="noStrike">
              <a:solidFill>
                <a:srgbClr val="45B1B5"/>
              </a:solidFill>
              <a:latin typeface="Montserrat"/>
              <a:ea typeface="Montserrat"/>
              <a:cs typeface="Montserrat"/>
              <a:sym typeface="Montserrat"/>
            </a:endParaRPr>
          </a:p>
        </p:txBody>
      </p:sp>
      <p:sp>
        <p:nvSpPr>
          <p:cNvPr id="458" name="Google Shape;458;p25"/>
          <p:cNvSpPr txBox="1"/>
          <p:nvPr/>
        </p:nvSpPr>
        <p:spPr>
          <a:xfrm>
            <a:off x="3669000" y="4428275"/>
            <a:ext cx="1531500" cy="405000"/>
          </a:xfrm>
          <a:prstGeom prst="rect">
            <a:avLst/>
          </a:prstGeom>
          <a:solidFill>
            <a:srgbClr val="FFFFFF"/>
          </a:solidFill>
          <a:ln cap="flat" cmpd="sng" w="9525">
            <a:solidFill>
              <a:srgbClr val="45B1B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5B1B5"/>
                </a:solidFill>
                <a:latin typeface="Montserrat"/>
                <a:ea typeface="Montserrat"/>
                <a:cs typeface="Montserrat"/>
                <a:sym typeface="Montserrat"/>
              </a:rPr>
              <a:t>Navigation Bar</a:t>
            </a:r>
            <a:endParaRPr b="0" i="0" sz="1400" u="none" cap="none" strike="noStrike">
              <a:solidFill>
                <a:srgbClr val="45B1B5"/>
              </a:solidFill>
              <a:latin typeface="Montserrat"/>
              <a:ea typeface="Montserrat"/>
              <a:cs typeface="Montserrat"/>
              <a:sym typeface="Montserrat"/>
            </a:endParaRPr>
          </a:p>
        </p:txBody>
      </p:sp>
      <p:grpSp>
        <p:nvGrpSpPr>
          <p:cNvPr id="459" name="Google Shape;459;p25"/>
          <p:cNvGrpSpPr/>
          <p:nvPr/>
        </p:nvGrpSpPr>
        <p:grpSpPr>
          <a:xfrm>
            <a:off x="7580376" y="118872"/>
            <a:ext cx="1345325" cy="676693"/>
            <a:chOff x="7394239" y="178206"/>
            <a:chExt cx="1529300" cy="767400"/>
          </a:xfrm>
        </p:grpSpPr>
        <p:sp>
          <p:nvSpPr>
            <p:cNvPr id="460" name="Google Shape;460;p25"/>
            <p:cNvSpPr/>
            <p:nvPr/>
          </p:nvSpPr>
          <p:spPr>
            <a:xfrm>
              <a:off x="8148039" y="178206"/>
              <a:ext cx="775500" cy="767400"/>
            </a:xfrm>
            <a:prstGeom prst="diamond">
              <a:avLst/>
            </a:prstGeom>
            <a:noFill/>
            <a:ln cap="flat" cmpd="sng" w="76200">
              <a:solidFill>
                <a:srgbClr val="C6A03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5"/>
            <p:cNvSpPr/>
            <p:nvPr/>
          </p:nvSpPr>
          <p:spPr>
            <a:xfrm>
              <a:off x="7394239" y="388253"/>
              <a:ext cx="1143000" cy="347400"/>
            </a:xfrm>
            <a:prstGeom prst="rect">
              <a:avLst/>
            </a:prstGeom>
            <a:solidFill>
              <a:srgbClr val="C6A03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5"/>
            <p:cNvSpPr txBox="1"/>
            <p:nvPr/>
          </p:nvSpPr>
          <p:spPr>
            <a:xfrm>
              <a:off x="7394239" y="388253"/>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DESIGN</a:t>
              </a:r>
              <a:endParaRPr b="0" i="0" sz="1200" u="none" cap="none" strike="noStrike">
                <a:solidFill>
                  <a:srgbClr val="FFFFFF"/>
                </a:solidFill>
                <a:latin typeface="Open Sans SemiBold"/>
                <a:ea typeface="Open Sans SemiBold"/>
                <a:cs typeface="Open Sans SemiBold"/>
                <a:sym typeface="Open Sans SemiBold"/>
              </a:endParaRPr>
            </a:p>
          </p:txBody>
        </p:sp>
      </p:grpSp>
      <p:pic>
        <p:nvPicPr>
          <p:cNvPr id="463" name="Google Shape;463;p25"/>
          <p:cNvPicPr preferRelativeResize="0"/>
          <p:nvPr/>
        </p:nvPicPr>
        <p:blipFill rotWithShape="1">
          <a:blip r:embed="rId4">
            <a:alphaModFix/>
          </a:blip>
          <a:srcRect b="0" l="0" r="0" t="0"/>
          <a:stretch/>
        </p:blipFill>
        <p:spPr>
          <a:xfrm>
            <a:off x="299175" y="1010725"/>
            <a:ext cx="2372297" cy="4140749"/>
          </a:xfrm>
          <a:prstGeom prst="rect">
            <a:avLst/>
          </a:prstGeom>
          <a:noFill/>
          <a:ln>
            <a:noFill/>
          </a:ln>
        </p:spPr>
      </p:pic>
      <p:sp>
        <p:nvSpPr>
          <p:cNvPr id="464" name="Google Shape;464;p25"/>
          <p:cNvSpPr/>
          <p:nvPr/>
        </p:nvSpPr>
        <p:spPr>
          <a:xfrm>
            <a:off x="338775" y="1924700"/>
            <a:ext cx="381000" cy="363000"/>
          </a:xfrm>
          <a:prstGeom prst="ellipse">
            <a:avLst/>
          </a:prstGeom>
          <a:solidFill>
            <a:srgbClr val="45B1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1</a:t>
            </a:r>
            <a:endParaRPr b="0" i="0" sz="1400" u="none" cap="none" strike="noStrike">
              <a:solidFill>
                <a:srgbClr val="FFFFFF"/>
              </a:solidFill>
              <a:latin typeface="Arial"/>
              <a:ea typeface="Arial"/>
              <a:cs typeface="Arial"/>
              <a:sym typeface="Arial"/>
            </a:endParaRPr>
          </a:p>
        </p:txBody>
      </p:sp>
      <p:sp>
        <p:nvSpPr>
          <p:cNvPr id="465" name="Google Shape;465;p25"/>
          <p:cNvSpPr/>
          <p:nvPr/>
        </p:nvSpPr>
        <p:spPr>
          <a:xfrm>
            <a:off x="338775" y="2708800"/>
            <a:ext cx="381000" cy="363000"/>
          </a:xfrm>
          <a:prstGeom prst="ellipse">
            <a:avLst/>
          </a:prstGeom>
          <a:solidFill>
            <a:srgbClr val="45B1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2</a:t>
            </a:r>
            <a:endParaRPr b="0" i="0" sz="1400" u="none" cap="none" strike="noStrike">
              <a:solidFill>
                <a:srgbClr val="FFFFFF"/>
              </a:solidFill>
              <a:latin typeface="Arial"/>
              <a:ea typeface="Arial"/>
              <a:cs typeface="Arial"/>
              <a:sym typeface="Arial"/>
            </a:endParaRPr>
          </a:p>
        </p:txBody>
      </p:sp>
      <p:sp>
        <p:nvSpPr>
          <p:cNvPr id="466" name="Google Shape;466;p25"/>
          <p:cNvSpPr/>
          <p:nvPr/>
        </p:nvSpPr>
        <p:spPr>
          <a:xfrm>
            <a:off x="338775" y="4471200"/>
            <a:ext cx="381000" cy="363000"/>
          </a:xfrm>
          <a:prstGeom prst="ellipse">
            <a:avLst/>
          </a:prstGeom>
          <a:solidFill>
            <a:srgbClr val="45B1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3</a:t>
            </a:r>
            <a:endParaRPr b="0" i="0" sz="1400" u="none" cap="none" strike="noStrike">
              <a:solidFill>
                <a:srgbClr val="FFFFFF"/>
              </a:solidFill>
              <a:latin typeface="Arial"/>
              <a:ea typeface="Arial"/>
              <a:cs typeface="Arial"/>
              <a:sym typeface="Arial"/>
            </a:endParaRPr>
          </a:p>
        </p:txBody>
      </p:sp>
      <p:sp>
        <p:nvSpPr>
          <p:cNvPr id="467" name="Google Shape;467;p25"/>
          <p:cNvSpPr/>
          <p:nvPr/>
        </p:nvSpPr>
        <p:spPr>
          <a:xfrm>
            <a:off x="3135600" y="1816550"/>
            <a:ext cx="381000" cy="363000"/>
          </a:xfrm>
          <a:prstGeom prst="ellipse">
            <a:avLst/>
          </a:prstGeom>
          <a:solidFill>
            <a:srgbClr val="45B1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1</a:t>
            </a:r>
            <a:endParaRPr b="0" i="0" sz="1400" u="none" cap="none" strike="noStrike">
              <a:solidFill>
                <a:srgbClr val="FFFFFF"/>
              </a:solidFill>
              <a:latin typeface="Arial"/>
              <a:ea typeface="Arial"/>
              <a:cs typeface="Arial"/>
              <a:sym typeface="Arial"/>
            </a:endParaRPr>
          </a:p>
        </p:txBody>
      </p:sp>
      <p:sp>
        <p:nvSpPr>
          <p:cNvPr id="468" name="Google Shape;468;p25"/>
          <p:cNvSpPr/>
          <p:nvPr/>
        </p:nvSpPr>
        <p:spPr>
          <a:xfrm>
            <a:off x="3135600" y="2624650"/>
            <a:ext cx="381000" cy="363000"/>
          </a:xfrm>
          <a:prstGeom prst="ellipse">
            <a:avLst/>
          </a:prstGeom>
          <a:solidFill>
            <a:srgbClr val="45B1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2</a:t>
            </a:r>
            <a:endParaRPr b="0" i="0" sz="1400" u="none" cap="none" strike="noStrike">
              <a:solidFill>
                <a:srgbClr val="FFFFFF"/>
              </a:solidFill>
              <a:latin typeface="Arial"/>
              <a:ea typeface="Arial"/>
              <a:cs typeface="Arial"/>
              <a:sym typeface="Arial"/>
            </a:endParaRPr>
          </a:p>
        </p:txBody>
      </p:sp>
      <p:sp>
        <p:nvSpPr>
          <p:cNvPr id="469" name="Google Shape;469;p25"/>
          <p:cNvSpPr/>
          <p:nvPr/>
        </p:nvSpPr>
        <p:spPr>
          <a:xfrm>
            <a:off x="3135600" y="4449275"/>
            <a:ext cx="381000" cy="363000"/>
          </a:xfrm>
          <a:prstGeom prst="ellipse">
            <a:avLst/>
          </a:prstGeom>
          <a:solidFill>
            <a:srgbClr val="45B1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3</a:t>
            </a:r>
            <a:endParaRPr b="0" i="0" sz="1400" u="none" cap="none"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par>
                                <p:cTn fill="hold" nodeType="withEffect" presetClass="entr" presetID="2" presetSubtype="8">
                                  <p:stCondLst>
                                    <p:cond delay="0"/>
                                  </p:stCondLst>
                                  <p:childTnLst>
                                    <p:set>
                                      <p:cBhvr>
                                        <p:cTn dur="1" fill="hold">
                                          <p:stCondLst>
                                            <p:cond delay="0"/>
                                          </p:stCondLst>
                                        </p:cTn>
                                        <p:tgtEl>
                                          <p:spTgt spid="456"/>
                                        </p:tgtEl>
                                        <p:attrNameLst>
                                          <p:attrName>style.visibility</p:attrName>
                                        </p:attrNameLst>
                                      </p:cBhvr>
                                      <p:to>
                                        <p:strVal val="visible"/>
                                      </p:to>
                                    </p:set>
                                    <p:anim calcmode="lin" valueType="num">
                                      <p:cBhvr additive="base">
                                        <p:cTn dur="1000"/>
                                        <p:tgtEl>
                                          <p:spTgt spid="45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8"/>
                                        </p:tgtEl>
                                        <p:attrNameLst>
                                          <p:attrName>style.visibility</p:attrName>
                                        </p:attrNameLst>
                                      </p:cBhvr>
                                      <p:to>
                                        <p:strVal val="visible"/>
                                      </p:to>
                                    </p:set>
                                    <p:anim calcmode="lin" valueType="num">
                                      <p:cBhvr additive="base">
                                        <p:cTn dur="1000"/>
                                        <p:tgtEl>
                                          <p:spTgt spid="46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57"/>
                                        </p:tgtEl>
                                        <p:attrNameLst>
                                          <p:attrName>style.visibility</p:attrName>
                                        </p:attrNameLst>
                                      </p:cBhvr>
                                      <p:to>
                                        <p:strVal val="visible"/>
                                      </p:to>
                                    </p:set>
                                    <p:anim calcmode="lin" valueType="num">
                                      <p:cBhvr additive="base">
                                        <p:cTn dur="1000"/>
                                        <p:tgtEl>
                                          <p:spTgt spid="45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9"/>
                                        </p:tgtEl>
                                        <p:attrNameLst>
                                          <p:attrName>style.visibility</p:attrName>
                                        </p:attrNameLst>
                                      </p:cBhvr>
                                      <p:to>
                                        <p:strVal val="visible"/>
                                      </p:to>
                                    </p:set>
                                    <p:anim calcmode="lin" valueType="num">
                                      <p:cBhvr additive="base">
                                        <p:cTn dur="1000"/>
                                        <p:tgtEl>
                                          <p:spTgt spid="4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58"/>
                                        </p:tgtEl>
                                        <p:attrNameLst>
                                          <p:attrName>style.visibility</p:attrName>
                                        </p:attrNameLst>
                                      </p:cBhvr>
                                      <p:to>
                                        <p:strVal val="visible"/>
                                      </p:to>
                                    </p:set>
                                    <p:anim calcmode="lin" valueType="num">
                                      <p:cBhvr additive="base">
                                        <p:cTn dur="1000"/>
                                        <p:tgtEl>
                                          <p:spTgt spid="45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26"/>
          <p:cNvPicPr preferRelativeResize="0"/>
          <p:nvPr/>
        </p:nvPicPr>
        <p:blipFill rotWithShape="1">
          <a:blip r:embed="rId3">
            <a:alphaModFix amt="18000"/>
          </a:blip>
          <a:srcRect b="0" l="0" r="0" t="0"/>
          <a:stretch/>
        </p:blipFill>
        <p:spPr>
          <a:xfrm>
            <a:off x="0" y="0"/>
            <a:ext cx="9144002" cy="6162199"/>
          </a:xfrm>
          <a:prstGeom prst="rect">
            <a:avLst/>
          </a:prstGeom>
          <a:noFill/>
          <a:ln>
            <a:noFill/>
          </a:ln>
        </p:spPr>
      </p:pic>
      <p:sp>
        <p:nvSpPr>
          <p:cNvPr id="475" name="Google Shape;475;p26"/>
          <p:cNvSpPr txBox="1"/>
          <p:nvPr>
            <p:ph idx="1" type="subTitle"/>
          </p:nvPr>
        </p:nvSpPr>
        <p:spPr>
          <a:xfrm>
            <a:off x="391950" y="0"/>
            <a:ext cx="8360100" cy="94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2400" u="sng">
                <a:latin typeface="Josefin Sans Thin"/>
                <a:ea typeface="Josefin Sans Thin"/>
                <a:cs typeface="Josefin Sans Thin"/>
                <a:sym typeface="Josefin Sans Thin"/>
              </a:rPr>
              <a:t>Design Studio- Converged</a:t>
            </a:r>
            <a:endParaRPr sz="2400">
              <a:latin typeface="Josefin Sans Thin"/>
              <a:ea typeface="Josefin Sans Thin"/>
              <a:cs typeface="Josefin Sans Thin"/>
              <a:sym typeface="Josefin Sans Thin"/>
            </a:endParaRPr>
          </a:p>
        </p:txBody>
      </p:sp>
      <p:grpSp>
        <p:nvGrpSpPr>
          <p:cNvPr id="476" name="Google Shape;476;p26"/>
          <p:cNvGrpSpPr/>
          <p:nvPr/>
        </p:nvGrpSpPr>
        <p:grpSpPr>
          <a:xfrm>
            <a:off x="7580376" y="118872"/>
            <a:ext cx="1345325" cy="676693"/>
            <a:chOff x="7394239" y="178206"/>
            <a:chExt cx="1529300" cy="767400"/>
          </a:xfrm>
        </p:grpSpPr>
        <p:sp>
          <p:nvSpPr>
            <p:cNvPr id="477" name="Google Shape;477;p26"/>
            <p:cNvSpPr/>
            <p:nvPr/>
          </p:nvSpPr>
          <p:spPr>
            <a:xfrm>
              <a:off x="8148039" y="178206"/>
              <a:ext cx="775500" cy="767400"/>
            </a:xfrm>
            <a:prstGeom prst="diamond">
              <a:avLst/>
            </a:prstGeom>
            <a:noFill/>
            <a:ln cap="flat" cmpd="sng" w="76200">
              <a:solidFill>
                <a:srgbClr val="C6A03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6"/>
            <p:cNvSpPr/>
            <p:nvPr/>
          </p:nvSpPr>
          <p:spPr>
            <a:xfrm>
              <a:off x="7394239" y="388253"/>
              <a:ext cx="1143000" cy="347400"/>
            </a:xfrm>
            <a:prstGeom prst="rect">
              <a:avLst/>
            </a:prstGeom>
            <a:solidFill>
              <a:srgbClr val="C6A03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6"/>
            <p:cNvSpPr txBox="1"/>
            <p:nvPr/>
          </p:nvSpPr>
          <p:spPr>
            <a:xfrm>
              <a:off x="7394239" y="388253"/>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DESIGN</a:t>
              </a:r>
              <a:endParaRPr b="0" i="0" sz="1200" u="none" cap="none" strike="noStrike">
                <a:solidFill>
                  <a:srgbClr val="FFFFFF"/>
                </a:solidFill>
                <a:latin typeface="Open Sans SemiBold"/>
                <a:ea typeface="Open Sans SemiBold"/>
                <a:cs typeface="Open Sans SemiBold"/>
                <a:sym typeface="Open Sans SemiBold"/>
              </a:endParaRPr>
            </a:p>
          </p:txBody>
        </p:sp>
      </p:grpSp>
      <p:sp>
        <p:nvSpPr>
          <p:cNvPr id="480" name="Google Shape;480;p26"/>
          <p:cNvSpPr txBox="1"/>
          <p:nvPr/>
        </p:nvSpPr>
        <p:spPr>
          <a:xfrm>
            <a:off x="724425" y="784068"/>
            <a:ext cx="1345200" cy="63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Work Ticket</a:t>
            </a:r>
            <a:endParaRPr b="1" i="0" sz="1400" u="none" cap="none" strike="noStrike">
              <a:solidFill>
                <a:srgbClr val="000000"/>
              </a:solidFill>
              <a:latin typeface="Montserrat"/>
              <a:ea typeface="Montserrat"/>
              <a:cs typeface="Montserrat"/>
              <a:sym typeface="Montserrat"/>
            </a:endParaRPr>
          </a:p>
        </p:txBody>
      </p:sp>
      <p:pic>
        <p:nvPicPr>
          <p:cNvPr id="481" name="Google Shape;481;p26"/>
          <p:cNvPicPr preferRelativeResize="0"/>
          <p:nvPr/>
        </p:nvPicPr>
        <p:blipFill rotWithShape="1">
          <a:blip r:embed="rId4">
            <a:alphaModFix/>
          </a:blip>
          <a:srcRect b="0" l="0" r="0" t="0"/>
          <a:stretch/>
        </p:blipFill>
        <p:spPr>
          <a:xfrm>
            <a:off x="127025" y="909800"/>
            <a:ext cx="2456098" cy="4366374"/>
          </a:xfrm>
          <a:prstGeom prst="rect">
            <a:avLst/>
          </a:prstGeom>
          <a:noFill/>
          <a:ln>
            <a:noFill/>
          </a:ln>
        </p:spPr>
      </p:pic>
      <p:sp>
        <p:nvSpPr>
          <p:cNvPr id="482" name="Google Shape;482;p26"/>
          <p:cNvSpPr/>
          <p:nvPr/>
        </p:nvSpPr>
        <p:spPr>
          <a:xfrm>
            <a:off x="3135600" y="1568275"/>
            <a:ext cx="381000" cy="363000"/>
          </a:xfrm>
          <a:prstGeom prst="ellipse">
            <a:avLst/>
          </a:prstGeom>
          <a:solidFill>
            <a:srgbClr val="45B1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1</a:t>
            </a:r>
            <a:endParaRPr b="0" i="0" sz="1400" u="none" cap="none" strike="noStrike">
              <a:solidFill>
                <a:srgbClr val="FFFFFF"/>
              </a:solidFill>
              <a:latin typeface="Arial"/>
              <a:ea typeface="Arial"/>
              <a:cs typeface="Arial"/>
              <a:sym typeface="Arial"/>
            </a:endParaRPr>
          </a:p>
        </p:txBody>
      </p:sp>
      <p:sp>
        <p:nvSpPr>
          <p:cNvPr id="483" name="Google Shape;483;p26"/>
          <p:cNvSpPr/>
          <p:nvPr/>
        </p:nvSpPr>
        <p:spPr>
          <a:xfrm>
            <a:off x="3135600" y="2811450"/>
            <a:ext cx="381000" cy="363000"/>
          </a:xfrm>
          <a:prstGeom prst="ellipse">
            <a:avLst/>
          </a:prstGeom>
          <a:solidFill>
            <a:srgbClr val="45B1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2</a:t>
            </a:r>
            <a:endParaRPr b="0" i="0" sz="1400" u="none" cap="none" strike="noStrike">
              <a:solidFill>
                <a:srgbClr val="FFFFFF"/>
              </a:solidFill>
              <a:latin typeface="Arial"/>
              <a:ea typeface="Arial"/>
              <a:cs typeface="Arial"/>
              <a:sym typeface="Arial"/>
            </a:endParaRPr>
          </a:p>
        </p:txBody>
      </p:sp>
      <p:sp>
        <p:nvSpPr>
          <p:cNvPr id="484" name="Google Shape;484;p26"/>
          <p:cNvSpPr/>
          <p:nvPr/>
        </p:nvSpPr>
        <p:spPr>
          <a:xfrm>
            <a:off x="152400" y="1519675"/>
            <a:ext cx="381000" cy="363000"/>
          </a:xfrm>
          <a:prstGeom prst="ellipse">
            <a:avLst/>
          </a:prstGeom>
          <a:solidFill>
            <a:srgbClr val="45B1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1</a:t>
            </a:r>
            <a:endParaRPr b="0" i="0" sz="1400" u="none" cap="none" strike="noStrike">
              <a:solidFill>
                <a:srgbClr val="FFFFFF"/>
              </a:solidFill>
              <a:latin typeface="Arial"/>
              <a:ea typeface="Arial"/>
              <a:cs typeface="Arial"/>
              <a:sym typeface="Arial"/>
            </a:endParaRPr>
          </a:p>
        </p:txBody>
      </p:sp>
      <p:sp>
        <p:nvSpPr>
          <p:cNvPr id="485" name="Google Shape;485;p26"/>
          <p:cNvSpPr/>
          <p:nvPr/>
        </p:nvSpPr>
        <p:spPr>
          <a:xfrm>
            <a:off x="152400" y="2811450"/>
            <a:ext cx="381000" cy="363000"/>
          </a:xfrm>
          <a:prstGeom prst="ellipse">
            <a:avLst/>
          </a:prstGeom>
          <a:solidFill>
            <a:srgbClr val="45B1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2</a:t>
            </a:r>
            <a:endParaRPr b="0" i="0" sz="1400" u="none" cap="none" strike="noStrike">
              <a:solidFill>
                <a:srgbClr val="FFFFFF"/>
              </a:solidFill>
              <a:latin typeface="Arial"/>
              <a:ea typeface="Arial"/>
              <a:cs typeface="Arial"/>
              <a:sym typeface="Arial"/>
            </a:endParaRPr>
          </a:p>
        </p:txBody>
      </p:sp>
      <p:sp>
        <p:nvSpPr>
          <p:cNvPr id="486" name="Google Shape;486;p26"/>
          <p:cNvSpPr txBox="1"/>
          <p:nvPr/>
        </p:nvSpPr>
        <p:spPr>
          <a:xfrm>
            <a:off x="3700375" y="1519675"/>
            <a:ext cx="2160000" cy="460200"/>
          </a:xfrm>
          <a:prstGeom prst="rect">
            <a:avLst/>
          </a:prstGeom>
          <a:solidFill>
            <a:srgbClr val="FFFFFF"/>
          </a:solidFill>
          <a:ln cap="flat" cmpd="sng" w="9525">
            <a:solidFill>
              <a:srgbClr val="45B1B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5B1B5"/>
                </a:solidFill>
                <a:latin typeface="Montserrat"/>
                <a:ea typeface="Montserrat"/>
                <a:cs typeface="Montserrat"/>
                <a:sym typeface="Montserrat"/>
              </a:rPr>
              <a:t>Hamburger Menu</a:t>
            </a:r>
            <a:endParaRPr b="0" i="0" sz="1400" u="none" cap="none" strike="noStrike">
              <a:solidFill>
                <a:srgbClr val="45B1B5"/>
              </a:solidFill>
              <a:latin typeface="Montserrat"/>
              <a:ea typeface="Montserrat"/>
              <a:cs typeface="Montserrat"/>
              <a:sym typeface="Montserrat"/>
            </a:endParaRPr>
          </a:p>
        </p:txBody>
      </p:sp>
      <p:sp>
        <p:nvSpPr>
          <p:cNvPr id="487" name="Google Shape;487;p26"/>
          <p:cNvSpPr txBox="1"/>
          <p:nvPr/>
        </p:nvSpPr>
        <p:spPr>
          <a:xfrm>
            <a:off x="3700375" y="2762850"/>
            <a:ext cx="2160000" cy="460200"/>
          </a:xfrm>
          <a:prstGeom prst="rect">
            <a:avLst/>
          </a:prstGeom>
          <a:solidFill>
            <a:srgbClr val="FFFFFF"/>
          </a:solidFill>
          <a:ln cap="flat" cmpd="sng" w="9525">
            <a:solidFill>
              <a:srgbClr val="45B1B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5B1B5"/>
                </a:solidFill>
                <a:latin typeface="Montserrat"/>
                <a:ea typeface="Montserrat"/>
                <a:cs typeface="Montserrat"/>
                <a:sym typeface="Montserrat"/>
              </a:rPr>
              <a:t>Phone number input</a:t>
            </a:r>
            <a:endParaRPr b="0" i="0" sz="1400" u="none" cap="none" strike="noStrike">
              <a:solidFill>
                <a:srgbClr val="45B1B5"/>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2"/>
                                        </p:tgtEl>
                                        <p:attrNameLst>
                                          <p:attrName>style.visibility</p:attrName>
                                        </p:attrNameLst>
                                      </p:cBhvr>
                                      <p:to>
                                        <p:strVal val="visible"/>
                                      </p:to>
                                    </p:set>
                                    <p:anim calcmode="lin" valueType="num">
                                      <p:cBhvr additive="base">
                                        <p:cTn dur="1000"/>
                                        <p:tgtEl>
                                          <p:spTgt spid="4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86"/>
                                        </p:tgtEl>
                                        <p:attrNameLst>
                                          <p:attrName>style.visibility</p:attrName>
                                        </p:attrNameLst>
                                      </p:cBhvr>
                                      <p:to>
                                        <p:strVal val="visible"/>
                                      </p:to>
                                    </p:set>
                                    <p:anim calcmode="lin" valueType="num">
                                      <p:cBhvr additive="base">
                                        <p:cTn dur="1000"/>
                                        <p:tgtEl>
                                          <p:spTgt spid="48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3"/>
                                        </p:tgtEl>
                                        <p:attrNameLst>
                                          <p:attrName>style.visibility</p:attrName>
                                        </p:attrNameLst>
                                      </p:cBhvr>
                                      <p:to>
                                        <p:strVal val="visible"/>
                                      </p:to>
                                    </p:set>
                                    <p:anim calcmode="lin" valueType="num">
                                      <p:cBhvr additive="base">
                                        <p:cTn dur="1000"/>
                                        <p:tgtEl>
                                          <p:spTgt spid="4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87"/>
                                        </p:tgtEl>
                                        <p:attrNameLst>
                                          <p:attrName>style.visibility</p:attrName>
                                        </p:attrNameLst>
                                      </p:cBhvr>
                                      <p:to>
                                        <p:strVal val="visible"/>
                                      </p:to>
                                    </p:set>
                                    <p:anim calcmode="lin" valueType="num">
                                      <p:cBhvr additive="base">
                                        <p:cTn dur="1000"/>
                                        <p:tgtEl>
                                          <p:spTgt spid="48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27"/>
          <p:cNvPicPr preferRelativeResize="0"/>
          <p:nvPr/>
        </p:nvPicPr>
        <p:blipFill rotWithShape="1">
          <a:blip r:embed="rId3">
            <a:alphaModFix amt="18000"/>
          </a:blip>
          <a:srcRect b="0" l="0" r="0" t="0"/>
          <a:stretch/>
        </p:blipFill>
        <p:spPr>
          <a:xfrm>
            <a:off x="0" y="0"/>
            <a:ext cx="9144002" cy="6162199"/>
          </a:xfrm>
          <a:prstGeom prst="rect">
            <a:avLst/>
          </a:prstGeom>
          <a:noFill/>
          <a:ln>
            <a:noFill/>
          </a:ln>
        </p:spPr>
      </p:pic>
      <p:sp>
        <p:nvSpPr>
          <p:cNvPr id="493" name="Google Shape;493;p27"/>
          <p:cNvSpPr txBox="1"/>
          <p:nvPr>
            <p:ph idx="1" type="subTitle"/>
          </p:nvPr>
        </p:nvSpPr>
        <p:spPr>
          <a:xfrm>
            <a:off x="391950" y="0"/>
            <a:ext cx="8360100" cy="94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2400" u="sng">
                <a:latin typeface="Josefin Sans Thin"/>
                <a:ea typeface="Josefin Sans Thin"/>
                <a:cs typeface="Josefin Sans Thin"/>
                <a:sym typeface="Josefin Sans Thin"/>
              </a:rPr>
              <a:t>Design Studio- Converged</a:t>
            </a:r>
            <a:endParaRPr sz="2400">
              <a:latin typeface="Josefin Sans Thin"/>
              <a:ea typeface="Josefin Sans Thin"/>
              <a:cs typeface="Josefin Sans Thin"/>
              <a:sym typeface="Josefin Sans Thin"/>
            </a:endParaRPr>
          </a:p>
        </p:txBody>
      </p:sp>
      <p:sp>
        <p:nvSpPr>
          <p:cNvPr id="494" name="Google Shape;494;p27"/>
          <p:cNvSpPr txBox="1"/>
          <p:nvPr/>
        </p:nvSpPr>
        <p:spPr>
          <a:xfrm>
            <a:off x="2465000" y="581675"/>
            <a:ext cx="639900" cy="63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Chat</a:t>
            </a:r>
            <a:endParaRPr b="1" i="0" sz="1400" u="none" cap="none" strike="noStrike">
              <a:solidFill>
                <a:srgbClr val="000000"/>
              </a:solidFill>
              <a:latin typeface="Montserrat"/>
              <a:ea typeface="Montserrat"/>
              <a:cs typeface="Montserrat"/>
              <a:sym typeface="Montserrat"/>
            </a:endParaRPr>
          </a:p>
        </p:txBody>
      </p:sp>
      <p:grpSp>
        <p:nvGrpSpPr>
          <p:cNvPr id="495" name="Google Shape;495;p27"/>
          <p:cNvGrpSpPr/>
          <p:nvPr/>
        </p:nvGrpSpPr>
        <p:grpSpPr>
          <a:xfrm>
            <a:off x="7580376" y="118872"/>
            <a:ext cx="1345325" cy="676693"/>
            <a:chOff x="7394239" y="178206"/>
            <a:chExt cx="1529300" cy="767400"/>
          </a:xfrm>
        </p:grpSpPr>
        <p:sp>
          <p:nvSpPr>
            <p:cNvPr id="496" name="Google Shape;496;p27"/>
            <p:cNvSpPr/>
            <p:nvPr/>
          </p:nvSpPr>
          <p:spPr>
            <a:xfrm>
              <a:off x="8148039" y="178206"/>
              <a:ext cx="775500" cy="767400"/>
            </a:xfrm>
            <a:prstGeom prst="diamond">
              <a:avLst/>
            </a:prstGeom>
            <a:noFill/>
            <a:ln cap="flat" cmpd="sng" w="76200">
              <a:solidFill>
                <a:srgbClr val="C6A03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27"/>
            <p:cNvSpPr/>
            <p:nvPr/>
          </p:nvSpPr>
          <p:spPr>
            <a:xfrm>
              <a:off x="7394239" y="388253"/>
              <a:ext cx="1143000" cy="347400"/>
            </a:xfrm>
            <a:prstGeom prst="rect">
              <a:avLst/>
            </a:prstGeom>
            <a:solidFill>
              <a:srgbClr val="C6A03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7"/>
            <p:cNvSpPr txBox="1"/>
            <p:nvPr/>
          </p:nvSpPr>
          <p:spPr>
            <a:xfrm>
              <a:off x="7394239" y="388253"/>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DESIGN</a:t>
              </a:r>
              <a:endParaRPr b="0" i="0" sz="1200" u="none" cap="none" strike="noStrike">
                <a:solidFill>
                  <a:srgbClr val="FFFFFF"/>
                </a:solidFill>
                <a:latin typeface="Open Sans SemiBold"/>
                <a:ea typeface="Open Sans SemiBold"/>
                <a:cs typeface="Open Sans SemiBold"/>
                <a:sym typeface="Open Sans SemiBold"/>
              </a:endParaRPr>
            </a:p>
          </p:txBody>
        </p:sp>
      </p:grpSp>
      <p:pic>
        <p:nvPicPr>
          <p:cNvPr id="499" name="Google Shape;499;p27"/>
          <p:cNvPicPr preferRelativeResize="0"/>
          <p:nvPr/>
        </p:nvPicPr>
        <p:blipFill rotWithShape="1">
          <a:blip r:embed="rId4">
            <a:alphaModFix/>
          </a:blip>
          <a:srcRect b="0" l="0" r="0" t="0"/>
          <a:stretch/>
        </p:blipFill>
        <p:spPr>
          <a:xfrm>
            <a:off x="1209000" y="1125025"/>
            <a:ext cx="3258149" cy="4039025"/>
          </a:xfrm>
          <a:prstGeom prst="rect">
            <a:avLst/>
          </a:prstGeom>
          <a:noFill/>
          <a:ln>
            <a:noFill/>
          </a:ln>
        </p:spPr>
      </p:pic>
      <p:sp>
        <p:nvSpPr>
          <p:cNvPr id="500" name="Google Shape;500;p27"/>
          <p:cNvSpPr/>
          <p:nvPr/>
        </p:nvSpPr>
        <p:spPr>
          <a:xfrm>
            <a:off x="1569900" y="933275"/>
            <a:ext cx="381000" cy="363000"/>
          </a:xfrm>
          <a:prstGeom prst="ellipse">
            <a:avLst/>
          </a:prstGeom>
          <a:solidFill>
            <a:srgbClr val="45B1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1</a:t>
            </a:r>
            <a:endParaRPr b="0" i="0" sz="1400" u="none" cap="none" strike="noStrike">
              <a:solidFill>
                <a:srgbClr val="FFFFFF"/>
              </a:solidFill>
              <a:latin typeface="Arial"/>
              <a:ea typeface="Arial"/>
              <a:cs typeface="Arial"/>
              <a:sym typeface="Arial"/>
            </a:endParaRPr>
          </a:p>
        </p:txBody>
      </p:sp>
      <p:sp>
        <p:nvSpPr>
          <p:cNvPr id="501" name="Google Shape;501;p27"/>
          <p:cNvSpPr/>
          <p:nvPr/>
        </p:nvSpPr>
        <p:spPr>
          <a:xfrm>
            <a:off x="2647575" y="933275"/>
            <a:ext cx="381000" cy="363000"/>
          </a:xfrm>
          <a:prstGeom prst="ellipse">
            <a:avLst/>
          </a:prstGeom>
          <a:solidFill>
            <a:srgbClr val="45B1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2</a:t>
            </a:r>
            <a:endParaRPr b="0" i="0" sz="1400" u="none" cap="none" strike="noStrike">
              <a:solidFill>
                <a:srgbClr val="FFFFFF"/>
              </a:solidFill>
              <a:latin typeface="Arial"/>
              <a:ea typeface="Arial"/>
              <a:cs typeface="Arial"/>
              <a:sym typeface="Arial"/>
            </a:endParaRPr>
          </a:p>
        </p:txBody>
      </p:sp>
      <p:sp>
        <p:nvSpPr>
          <p:cNvPr id="502" name="Google Shape;502;p27"/>
          <p:cNvSpPr/>
          <p:nvPr/>
        </p:nvSpPr>
        <p:spPr>
          <a:xfrm>
            <a:off x="3725238" y="933275"/>
            <a:ext cx="381000" cy="363000"/>
          </a:xfrm>
          <a:prstGeom prst="ellipse">
            <a:avLst/>
          </a:prstGeom>
          <a:solidFill>
            <a:srgbClr val="45B1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3</a:t>
            </a:r>
            <a:endParaRPr b="0" i="0" sz="1400" u="none" cap="none" strike="noStrike">
              <a:solidFill>
                <a:srgbClr val="FFFFFF"/>
              </a:solidFill>
              <a:latin typeface="Arial"/>
              <a:ea typeface="Arial"/>
              <a:cs typeface="Arial"/>
              <a:sym typeface="Arial"/>
            </a:endParaRPr>
          </a:p>
        </p:txBody>
      </p:sp>
      <p:grpSp>
        <p:nvGrpSpPr>
          <p:cNvPr id="503" name="Google Shape;503;p27"/>
          <p:cNvGrpSpPr/>
          <p:nvPr/>
        </p:nvGrpSpPr>
        <p:grpSpPr>
          <a:xfrm>
            <a:off x="1299375" y="3050450"/>
            <a:ext cx="3077400" cy="561350"/>
            <a:chOff x="537375" y="3050450"/>
            <a:chExt cx="3077400" cy="561350"/>
          </a:xfrm>
        </p:grpSpPr>
        <p:sp>
          <p:nvSpPr>
            <p:cNvPr id="504" name="Google Shape;504;p27"/>
            <p:cNvSpPr/>
            <p:nvPr/>
          </p:nvSpPr>
          <p:spPr>
            <a:xfrm>
              <a:off x="537375" y="3206800"/>
              <a:ext cx="3077400" cy="405000"/>
            </a:xfrm>
            <a:prstGeom prst="blockArc">
              <a:avLst>
                <a:gd fmla="val 10800000" name="adj1"/>
                <a:gd fmla="val 0" name="adj2"/>
                <a:gd fmla="val 25000" name="adj3"/>
              </a:avLst>
            </a:prstGeom>
            <a:solidFill>
              <a:srgbClr val="45B1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27"/>
            <p:cNvSpPr/>
            <p:nvPr/>
          </p:nvSpPr>
          <p:spPr>
            <a:xfrm>
              <a:off x="1910450" y="3050450"/>
              <a:ext cx="279925" cy="178875"/>
            </a:xfrm>
            <a:prstGeom prst="flowChartExtract">
              <a:avLst/>
            </a:prstGeom>
            <a:solidFill>
              <a:srgbClr val="45B1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6" name="Google Shape;506;p27"/>
          <p:cNvSpPr/>
          <p:nvPr/>
        </p:nvSpPr>
        <p:spPr>
          <a:xfrm>
            <a:off x="2621900" y="2687450"/>
            <a:ext cx="381000" cy="363000"/>
          </a:xfrm>
          <a:prstGeom prst="ellipse">
            <a:avLst/>
          </a:prstGeom>
          <a:solidFill>
            <a:srgbClr val="45B1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4</a:t>
            </a:r>
            <a:endParaRPr b="0" i="0" sz="1400" u="none" cap="none" strike="noStrike">
              <a:solidFill>
                <a:srgbClr val="FFFFFF"/>
              </a:solidFill>
              <a:latin typeface="Arial"/>
              <a:ea typeface="Arial"/>
              <a:cs typeface="Arial"/>
              <a:sym typeface="Arial"/>
            </a:endParaRPr>
          </a:p>
        </p:txBody>
      </p:sp>
      <p:sp>
        <p:nvSpPr>
          <p:cNvPr id="507" name="Google Shape;507;p27"/>
          <p:cNvSpPr txBox="1"/>
          <p:nvPr/>
        </p:nvSpPr>
        <p:spPr>
          <a:xfrm>
            <a:off x="5715150" y="972625"/>
            <a:ext cx="1659900" cy="363000"/>
          </a:xfrm>
          <a:prstGeom prst="rect">
            <a:avLst/>
          </a:prstGeom>
          <a:solidFill>
            <a:srgbClr val="FFFFFF"/>
          </a:solidFill>
          <a:ln cap="flat" cmpd="sng" w="9525">
            <a:solidFill>
              <a:srgbClr val="45B1B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45B1B5"/>
                </a:solidFill>
                <a:latin typeface="Montserrat"/>
                <a:ea typeface="Montserrat"/>
                <a:cs typeface="Montserrat"/>
                <a:sym typeface="Montserrat"/>
              </a:rPr>
              <a:t>Private Chatting</a:t>
            </a:r>
            <a:endParaRPr b="0" i="0" sz="1400" u="none" cap="none" strike="noStrike">
              <a:solidFill>
                <a:srgbClr val="45B1B5"/>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45B1B5"/>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45B1B5"/>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45B1B5"/>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45B1B5"/>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5B1B5"/>
              </a:solidFill>
              <a:latin typeface="Montserrat"/>
              <a:ea typeface="Montserrat"/>
              <a:cs typeface="Montserrat"/>
              <a:sym typeface="Montserrat"/>
            </a:endParaRPr>
          </a:p>
        </p:txBody>
      </p:sp>
      <p:sp>
        <p:nvSpPr>
          <p:cNvPr id="508" name="Google Shape;508;p27"/>
          <p:cNvSpPr txBox="1"/>
          <p:nvPr/>
        </p:nvSpPr>
        <p:spPr>
          <a:xfrm>
            <a:off x="5715150" y="3160375"/>
            <a:ext cx="1345200" cy="363000"/>
          </a:xfrm>
          <a:prstGeom prst="rect">
            <a:avLst/>
          </a:prstGeom>
          <a:solidFill>
            <a:srgbClr val="FFFFFF"/>
          </a:solidFill>
          <a:ln cap="flat" cmpd="sng" w="9525">
            <a:solidFill>
              <a:srgbClr val="45B1B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5B1B5"/>
                </a:solidFill>
                <a:latin typeface="Montserrat"/>
                <a:ea typeface="Montserrat"/>
                <a:cs typeface="Montserrat"/>
                <a:sym typeface="Montserrat"/>
              </a:rPr>
              <a:t>Chat options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5B1B5"/>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5B1B5"/>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5B1B5"/>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5B1B5"/>
              </a:solidFill>
              <a:latin typeface="Montserrat"/>
              <a:ea typeface="Montserrat"/>
              <a:cs typeface="Montserrat"/>
              <a:sym typeface="Montserrat"/>
            </a:endParaRPr>
          </a:p>
        </p:txBody>
      </p:sp>
      <p:sp>
        <p:nvSpPr>
          <p:cNvPr id="509" name="Google Shape;509;p27"/>
          <p:cNvSpPr txBox="1"/>
          <p:nvPr/>
        </p:nvSpPr>
        <p:spPr>
          <a:xfrm>
            <a:off x="5715150" y="1693638"/>
            <a:ext cx="1345200" cy="363000"/>
          </a:xfrm>
          <a:prstGeom prst="rect">
            <a:avLst/>
          </a:prstGeom>
          <a:solidFill>
            <a:srgbClr val="FFFFFF"/>
          </a:solidFill>
          <a:ln cap="flat" cmpd="sng" w="9525">
            <a:solidFill>
              <a:srgbClr val="45B1B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45B1B5"/>
                </a:solidFill>
                <a:latin typeface="Montserrat"/>
                <a:ea typeface="Montserrat"/>
                <a:cs typeface="Montserrat"/>
                <a:sym typeface="Montserrat"/>
              </a:rPr>
              <a:t>Chat History</a:t>
            </a:r>
            <a:endParaRPr b="0" i="0" sz="1400" u="none" cap="none" strike="noStrike">
              <a:solidFill>
                <a:srgbClr val="45B1B5"/>
              </a:solidFill>
              <a:latin typeface="Montserrat"/>
              <a:ea typeface="Montserrat"/>
              <a:cs typeface="Montserrat"/>
              <a:sym typeface="Montserrat"/>
            </a:endParaRPr>
          </a:p>
        </p:txBody>
      </p:sp>
      <p:sp>
        <p:nvSpPr>
          <p:cNvPr id="510" name="Google Shape;510;p27"/>
          <p:cNvSpPr txBox="1"/>
          <p:nvPr/>
        </p:nvSpPr>
        <p:spPr>
          <a:xfrm>
            <a:off x="5715150" y="2414638"/>
            <a:ext cx="2531400" cy="363000"/>
          </a:xfrm>
          <a:prstGeom prst="rect">
            <a:avLst/>
          </a:prstGeom>
          <a:solidFill>
            <a:srgbClr val="FFFFFF"/>
          </a:solidFill>
          <a:ln cap="flat" cmpd="sng" w="9525">
            <a:solidFill>
              <a:srgbClr val="45B1B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45B1B5"/>
                </a:solidFill>
                <a:latin typeface="Montserrat"/>
                <a:ea typeface="Montserrat"/>
                <a:cs typeface="Montserrat"/>
                <a:sym typeface="Montserrat"/>
              </a:rPr>
              <a:t>Chat Screen Confirmation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5B1B5"/>
              </a:solidFill>
              <a:latin typeface="Montserrat"/>
              <a:ea typeface="Montserrat"/>
              <a:cs typeface="Montserrat"/>
              <a:sym typeface="Montserrat"/>
            </a:endParaRPr>
          </a:p>
        </p:txBody>
      </p:sp>
      <p:sp>
        <p:nvSpPr>
          <p:cNvPr id="511" name="Google Shape;511;p27"/>
          <p:cNvSpPr/>
          <p:nvPr/>
        </p:nvSpPr>
        <p:spPr>
          <a:xfrm>
            <a:off x="5179075" y="972625"/>
            <a:ext cx="381000" cy="363000"/>
          </a:xfrm>
          <a:prstGeom prst="ellipse">
            <a:avLst/>
          </a:prstGeom>
          <a:solidFill>
            <a:srgbClr val="45B1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1</a:t>
            </a:r>
            <a:endParaRPr b="0" i="0" sz="1400" u="none" cap="none" strike="noStrike">
              <a:solidFill>
                <a:srgbClr val="FFFFFF"/>
              </a:solidFill>
              <a:latin typeface="Arial"/>
              <a:ea typeface="Arial"/>
              <a:cs typeface="Arial"/>
              <a:sym typeface="Arial"/>
            </a:endParaRPr>
          </a:p>
        </p:txBody>
      </p:sp>
      <p:sp>
        <p:nvSpPr>
          <p:cNvPr id="512" name="Google Shape;512;p27"/>
          <p:cNvSpPr/>
          <p:nvPr/>
        </p:nvSpPr>
        <p:spPr>
          <a:xfrm>
            <a:off x="5179075" y="1701875"/>
            <a:ext cx="381000" cy="363000"/>
          </a:xfrm>
          <a:prstGeom prst="ellipse">
            <a:avLst/>
          </a:prstGeom>
          <a:solidFill>
            <a:srgbClr val="45B1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2</a:t>
            </a:r>
            <a:endParaRPr b="0" i="0" sz="1400" u="none" cap="none" strike="noStrike">
              <a:solidFill>
                <a:srgbClr val="FFFFFF"/>
              </a:solidFill>
              <a:latin typeface="Arial"/>
              <a:ea typeface="Arial"/>
              <a:cs typeface="Arial"/>
              <a:sym typeface="Arial"/>
            </a:endParaRPr>
          </a:p>
        </p:txBody>
      </p:sp>
      <p:sp>
        <p:nvSpPr>
          <p:cNvPr id="513" name="Google Shape;513;p27"/>
          <p:cNvSpPr/>
          <p:nvPr/>
        </p:nvSpPr>
        <p:spPr>
          <a:xfrm>
            <a:off x="5179063" y="2431125"/>
            <a:ext cx="381000" cy="363000"/>
          </a:xfrm>
          <a:prstGeom prst="ellipse">
            <a:avLst/>
          </a:prstGeom>
          <a:solidFill>
            <a:srgbClr val="45B1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3</a:t>
            </a:r>
            <a:endParaRPr b="0" i="0" sz="1400" u="none" cap="none" strike="noStrike">
              <a:solidFill>
                <a:srgbClr val="FFFFFF"/>
              </a:solidFill>
              <a:latin typeface="Arial"/>
              <a:ea typeface="Arial"/>
              <a:cs typeface="Arial"/>
              <a:sym typeface="Arial"/>
            </a:endParaRPr>
          </a:p>
        </p:txBody>
      </p:sp>
      <p:sp>
        <p:nvSpPr>
          <p:cNvPr id="514" name="Google Shape;514;p27"/>
          <p:cNvSpPr/>
          <p:nvPr/>
        </p:nvSpPr>
        <p:spPr>
          <a:xfrm>
            <a:off x="5179075" y="3160375"/>
            <a:ext cx="381000" cy="363000"/>
          </a:xfrm>
          <a:prstGeom prst="ellipse">
            <a:avLst/>
          </a:prstGeom>
          <a:solidFill>
            <a:srgbClr val="45B1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4</a:t>
            </a:r>
            <a:endParaRPr b="0" i="0" sz="1400" u="none" cap="none"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1"/>
                                        </p:tgtEl>
                                        <p:attrNameLst>
                                          <p:attrName>style.visibility</p:attrName>
                                        </p:attrNameLst>
                                      </p:cBhvr>
                                      <p:to>
                                        <p:strVal val="visible"/>
                                      </p:to>
                                    </p:set>
                                    <p:anim calcmode="lin" valueType="num">
                                      <p:cBhvr additive="base">
                                        <p:cTn dur="1000"/>
                                        <p:tgtEl>
                                          <p:spTgt spid="5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07"/>
                                        </p:tgtEl>
                                        <p:attrNameLst>
                                          <p:attrName>style.visibility</p:attrName>
                                        </p:attrNameLst>
                                      </p:cBhvr>
                                      <p:to>
                                        <p:strVal val="visible"/>
                                      </p:to>
                                    </p:set>
                                    <p:anim calcmode="lin" valueType="num">
                                      <p:cBhvr additive="base">
                                        <p:cTn dur="1000"/>
                                        <p:tgtEl>
                                          <p:spTgt spid="50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2"/>
                                        </p:tgtEl>
                                        <p:attrNameLst>
                                          <p:attrName>style.visibility</p:attrName>
                                        </p:attrNameLst>
                                      </p:cBhvr>
                                      <p:to>
                                        <p:strVal val="visible"/>
                                      </p:to>
                                    </p:set>
                                    <p:anim calcmode="lin" valueType="num">
                                      <p:cBhvr additive="base">
                                        <p:cTn dur="1000"/>
                                        <p:tgtEl>
                                          <p:spTgt spid="5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09"/>
                                        </p:tgtEl>
                                        <p:attrNameLst>
                                          <p:attrName>style.visibility</p:attrName>
                                        </p:attrNameLst>
                                      </p:cBhvr>
                                      <p:to>
                                        <p:strVal val="visible"/>
                                      </p:to>
                                    </p:set>
                                    <p:anim calcmode="lin" valueType="num">
                                      <p:cBhvr additive="base">
                                        <p:cTn dur="1000"/>
                                        <p:tgtEl>
                                          <p:spTgt spid="5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3"/>
                                        </p:tgtEl>
                                        <p:attrNameLst>
                                          <p:attrName>style.visibility</p:attrName>
                                        </p:attrNameLst>
                                      </p:cBhvr>
                                      <p:to>
                                        <p:strVal val="visible"/>
                                      </p:to>
                                    </p:set>
                                    <p:anim calcmode="lin" valueType="num">
                                      <p:cBhvr additive="base">
                                        <p:cTn dur="1000"/>
                                        <p:tgtEl>
                                          <p:spTgt spid="5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10"/>
                                        </p:tgtEl>
                                        <p:attrNameLst>
                                          <p:attrName>style.visibility</p:attrName>
                                        </p:attrNameLst>
                                      </p:cBhvr>
                                      <p:to>
                                        <p:strVal val="visible"/>
                                      </p:to>
                                    </p:set>
                                    <p:anim calcmode="lin" valueType="num">
                                      <p:cBhvr additive="base">
                                        <p:cTn dur="1000"/>
                                        <p:tgtEl>
                                          <p:spTgt spid="51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03"/>
                                        </p:tgtEl>
                                        <p:attrNameLst>
                                          <p:attrName>style.visibility</p:attrName>
                                        </p:attrNameLst>
                                      </p:cBhvr>
                                      <p:to>
                                        <p:strVal val="visible"/>
                                      </p:to>
                                    </p:set>
                                    <p:anim calcmode="lin" valueType="num">
                                      <p:cBhvr additive="base">
                                        <p:cTn dur="1000"/>
                                        <p:tgtEl>
                                          <p:spTgt spid="503"/>
                                        </p:tgtEl>
                                        <p:attrNameLst>
                                          <p:attrName>ppt_w</p:attrName>
                                        </p:attrNameLst>
                                      </p:cBhvr>
                                      <p:tavLst>
                                        <p:tav fmla="" tm="0">
                                          <p:val>
                                            <p:strVal val="0"/>
                                          </p:val>
                                        </p:tav>
                                        <p:tav fmla="" tm="100000">
                                          <p:val>
                                            <p:strVal val="#ppt_w"/>
                                          </p:val>
                                        </p:tav>
                                      </p:tavLst>
                                    </p:anim>
                                    <p:anim calcmode="lin" valueType="num">
                                      <p:cBhvr additive="base">
                                        <p:cTn dur="1000"/>
                                        <p:tgtEl>
                                          <p:spTgt spid="503"/>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4"/>
                                        </p:tgtEl>
                                        <p:attrNameLst>
                                          <p:attrName>style.visibility</p:attrName>
                                        </p:attrNameLst>
                                      </p:cBhvr>
                                      <p:to>
                                        <p:strVal val="visible"/>
                                      </p:to>
                                    </p:set>
                                    <p:anim calcmode="lin" valueType="num">
                                      <p:cBhvr additive="base">
                                        <p:cTn dur="1000"/>
                                        <p:tgtEl>
                                          <p:spTgt spid="5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08"/>
                                        </p:tgtEl>
                                        <p:attrNameLst>
                                          <p:attrName>style.visibility</p:attrName>
                                        </p:attrNameLst>
                                      </p:cBhvr>
                                      <p:to>
                                        <p:strVal val="visible"/>
                                      </p:to>
                                    </p:set>
                                    <p:anim calcmode="lin" valueType="num">
                                      <p:cBhvr additive="base">
                                        <p:cTn dur="1000"/>
                                        <p:tgtEl>
                                          <p:spTgt spid="50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28"/>
          <p:cNvPicPr preferRelativeResize="0"/>
          <p:nvPr/>
        </p:nvPicPr>
        <p:blipFill rotWithShape="1">
          <a:blip r:embed="rId3">
            <a:alphaModFix amt="18000"/>
          </a:blip>
          <a:srcRect b="0" l="0" r="0" t="0"/>
          <a:stretch/>
        </p:blipFill>
        <p:spPr>
          <a:xfrm>
            <a:off x="0" y="0"/>
            <a:ext cx="9144002" cy="6162199"/>
          </a:xfrm>
          <a:prstGeom prst="rect">
            <a:avLst/>
          </a:prstGeom>
          <a:noFill/>
          <a:ln>
            <a:noFill/>
          </a:ln>
        </p:spPr>
      </p:pic>
      <p:sp>
        <p:nvSpPr>
          <p:cNvPr id="520" name="Google Shape;520;p28"/>
          <p:cNvSpPr txBox="1"/>
          <p:nvPr>
            <p:ph idx="1" type="subTitle"/>
          </p:nvPr>
        </p:nvSpPr>
        <p:spPr>
          <a:xfrm>
            <a:off x="391950" y="0"/>
            <a:ext cx="8360100" cy="94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2400" u="sng">
                <a:latin typeface="Josefin Sans Thin"/>
                <a:ea typeface="Josefin Sans Thin"/>
                <a:cs typeface="Josefin Sans Thin"/>
                <a:sym typeface="Josefin Sans Thin"/>
              </a:rPr>
              <a:t>Design Studio- Converged</a:t>
            </a:r>
            <a:endParaRPr sz="2400" u="sng">
              <a:latin typeface="Josefin Sans Thin"/>
              <a:ea typeface="Josefin Sans Thin"/>
              <a:cs typeface="Josefin Sans Thin"/>
              <a:sym typeface="Josefin Sans Thin"/>
            </a:endParaRPr>
          </a:p>
        </p:txBody>
      </p:sp>
      <p:sp>
        <p:nvSpPr>
          <p:cNvPr id="521" name="Google Shape;521;p28"/>
          <p:cNvSpPr txBox="1"/>
          <p:nvPr/>
        </p:nvSpPr>
        <p:spPr>
          <a:xfrm>
            <a:off x="2121825" y="728500"/>
            <a:ext cx="1786500" cy="48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Shared Calendar</a:t>
            </a:r>
            <a:endParaRPr b="1" i="0" sz="1400" u="none" cap="none" strike="noStrike">
              <a:solidFill>
                <a:srgbClr val="000000"/>
              </a:solidFill>
              <a:latin typeface="Montserrat"/>
              <a:ea typeface="Montserrat"/>
              <a:cs typeface="Montserrat"/>
              <a:sym typeface="Montserrat"/>
            </a:endParaRPr>
          </a:p>
        </p:txBody>
      </p:sp>
      <p:sp>
        <p:nvSpPr>
          <p:cNvPr id="522" name="Google Shape;522;p28"/>
          <p:cNvSpPr txBox="1"/>
          <p:nvPr/>
        </p:nvSpPr>
        <p:spPr>
          <a:xfrm>
            <a:off x="5945675" y="1534850"/>
            <a:ext cx="2882100" cy="676800"/>
          </a:xfrm>
          <a:prstGeom prst="rect">
            <a:avLst/>
          </a:prstGeom>
          <a:solidFill>
            <a:srgbClr val="FFFFFF"/>
          </a:solidFill>
          <a:ln cap="flat" cmpd="sng" w="9525">
            <a:solidFill>
              <a:srgbClr val="45B1B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5B1B5"/>
                </a:solidFill>
                <a:latin typeface="Montserrat"/>
                <a:ea typeface="Montserrat"/>
                <a:cs typeface="Montserrat"/>
                <a:sym typeface="Montserrat"/>
              </a:rPr>
              <a:t>Shared Calendar with Suitemates and Maintenance</a:t>
            </a:r>
            <a:endParaRPr b="0" i="0" sz="1400" u="none" cap="none" strike="noStrike">
              <a:solidFill>
                <a:srgbClr val="45B1B5"/>
              </a:solidFill>
              <a:latin typeface="Montserrat"/>
              <a:ea typeface="Montserrat"/>
              <a:cs typeface="Montserrat"/>
              <a:sym typeface="Montserrat"/>
            </a:endParaRPr>
          </a:p>
        </p:txBody>
      </p:sp>
      <p:grpSp>
        <p:nvGrpSpPr>
          <p:cNvPr id="523" name="Google Shape;523;p28"/>
          <p:cNvGrpSpPr/>
          <p:nvPr/>
        </p:nvGrpSpPr>
        <p:grpSpPr>
          <a:xfrm>
            <a:off x="7580376" y="118872"/>
            <a:ext cx="1345325" cy="676693"/>
            <a:chOff x="7394239" y="178206"/>
            <a:chExt cx="1529300" cy="767400"/>
          </a:xfrm>
        </p:grpSpPr>
        <p:sp>
          <p:nvSpPr>
            <p:cNvPr id="524" name="Google Shape;524;p28"/>
            <p:cNvSpPr/>
            <p:nvPr/>
          </p:nvSpPr>
          <p:spPr>
            <a:xfrm>
              <a:off x="8148039" y="178206"/>
              <a:ext cx="775500" cy="767400"/>
            </a:xfrm>
            <a:prstGeom prst="diamond">
              <a:avLst/>
            </a:prstGeom>
            <a:noFill/>
            <a:ln cap="flat" cmpd="sng" w="76200">
              <a:solidFill>
                <a:srgbClr val="C6A03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28"/>
            <p:cNvSpPr/>
            <p:nvPr/>
          </p:nvSpPr>
          <p:spPr>
            <a:xfrm>
              <a:off x="7394239" y="388253"/>
              <a:ext cx="1143000" cy="347400"/>
            </a:xfrm>
            <a:prstGeom prst="rect">
              <a:avLst/>
            </a:prstGeom>
            <a:solidFill>
              <a:srgbClr val="C6A03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8"/>
            <p:cNvSpPr txBox="1"/>
            <p:nvPr/>
          </p:nvSpPr>
          <p:spPr>
            <a:xfrm>
              <a:off x="7394239" y="388253"/>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DESIGN</a:t>
              </a:r>
              <a:endParaRPr b="0" i="0" sz="1200" u="none" cap="none" strike="noStrike">
                <a:solidFill>
                  <a:srgbClr val="FFFFFF"/>
                </a:solidFill>
                <a:latin typeface="Open Sans SemiBold"/>
                <a:ea typeface="Open Sans SemiBold"/>
                <a:cs typeface="Open Sans SemiBold"/>
                <a:sym typeface="Open Sans SemiBold"/>
              </a:endParaRPr>
            </a:p>
          </p:txBody>
        </p:sp>
      </p:grpSp>
      <p:pic>
        <p:nvPicPr>
          <p:cNvPr id="527" name="Google Shape;527;p28"/>
          <p:cNvPicPr preferRelativeResize="0"/>
          <p:nvPr/>
        </p:nvPicPr>
        <p:blipFill rotWithShape="1">
          <a:blip r:embed="rId4">
            <a:alphaModFix/>
          </a:blip>
          <a:srcRect b="0" l="0" r="0" t="0"/>
          <a:stretch/>
        </p:blipFill>
        <p:spPr>
          <a:xfrm>
            <a:off x="207750" y="1137875"/>
            <a:ext cx="5614649" cy="3635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29"/>
          <p:cNvPicPr preferRelativeResize="0"/>
          <p:nvPr/>
        </p:nvPicPr>
        <p:blipFill rotWithShape="1">
          <a:blip r:embed="rId3">
            <a:alphaModFix amt="18000"/>
          </a:blip>
          <a:srcRect b="0" l="0" r="0" t="0"/>
          <a:stretch/>
        </p:blipFill>
        <p:spPr>
          <a:xfrm>
            <a:off x="0" y="0"/>
            <a:ext cx="9144002" cy="6162199"/>
          </a:xfrm>
          <a:prstGeom prst="rect">
            <a:avLst/>
          </a:prstGeom>
          <a:noFill/>
          <a:ln>
            <a:noFill/>
          </a:ln>
        </p:spPr>
      </p:pic>
      <p:sp>
        <p:nvSpPr>
          <p:cNvPr id="533" name="Google Shape;533;p29"/>
          <p:cNvSpPr txBox="1"/>
          <p:nvPr>
            <p:ph idx="1" type="subTitle"/>
          </p:nvPr>
        </p:nvSpPr>
        <p:spPr>
          <a:xfrm>
            <a:off x="391950" y="0"/>
            <a:ext cx="8360100" cy="94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2400" u="sng">
                <a:latin typeface="Josefin Sans Thin"/>
                <a:ea typeface="Josefin Sans Thin"/>
                <a:cs typeface="Josefin Sans Thin"/>
                <a:sym typeface="Josefin Sans Thin"/>
              </a:rPr>
              <a:t>Design Studio- Converged</a:t>
            </a:r>
            <a:endParaRPr sz="2400" u="sng">
              <a:latin typeface="Josefin Sans Thin"/>
              <a:ea typeface="Josefin Sans Thin"/>
              <a:cs typeface="Josefin Sans Thin"/>
              <a:sym typeface="Josefin Sans Thin"/>
            </a:endParaRPr>
          </a:p>
        </p:txBody>
      </p:sp>
      <p:sp>
        <p:nvSpPr>
          <p:cNvPr id="534" name="Google Shape;534;p29"/>
          <p:cNvSpPr txBox="1"/>
          <p:nvPr/>
        </p:nvSpPr>
        <p:spPr>
          <a:xfrm>
            <a:off x="2005799" y="869400"/>
            <a:ext cx="1816200" cy="63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Community Feed</a:t>
            </a:r>
            <a:endParaRPr b="1" i="0" sz="1400" u="none" cap="none" strike="noStrike">
              <a:solidFill>
                <a:srgbClr val="000000"/>
              </a:solidFill>
              <a:latin typeface="Montserrat"/>
              <a:ea typeface="Montserrat"/>
              <a:cs typeface="Montserrat"/>
              <a:sym typeface="Montserrat"/>
            </a:endParaRPr>
          </a:p>
        </p:txBody>
      </p:sp>
      <p:grpSp>
        <p:nvGrpSpPr>
          <p:cNvPr id="535" name="Google Shape;535;p29"/>
          <p:cNvGrpSpPr/>
          <p:nvPr/>
        </p:nvGrpSpPr>
        <p:grpSpPr>
          <a:xfrm>
            <a:off x="7580376" y="118872"/>
            <a:ext cx="1345325" cy="676693"/>
            <a:chOff x="7394239" y="178206"/>
            <a:chExt cx="1529300" cy="767400"/>
          </a:xfrm>
        </p:grpSpPr>
        <p:sp>
          <p:nvSpPr>
            <p:cNvPr id="536" name="Google Shape;536;p29"/>
            <p:cNvSpPr/>
            <p:nvPr/>
          </p:nvSpPr>
          <p:spPr>
            <a:xfrm>
              <a:off x="8148039" y="178206"/>
              <a:ext cx="775500" cy="767400"/>
            </a:xfrm>
            <a:prstGeom prst="diamond">
              <a:avLst/>
            </a:prstGeom>
            <a:noFill/>
            <a:ln cap="flat" cmpd="sng" w="76200">
              <a:solidFill>
                <a:srgbClr val="C6A03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9"/>
            <p:cNvSpPr/>
            <p:nvPr/>
          </p:nvSpPr>
          <p:spPr>
            <a:xfrm>
              <a:off x="7394239" y="388253"/>
              <a:ext cx="1143000" cy="347400"/>
            </a:xfrm>
            <a:prstGeom prst="rect">
              <a:avLst/>
            </a:prstGeom>
            <a:solidFill>
              <a:srgbClr val="C6A03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9"/>
            <p:cNvSpPr txBox="1"/>
            <p:nvPr/>
          </p:nvSpPr>
          <p:spPr>
            <a:xfrm>
              <a:off x="7394239" y="388253"/>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DESIGN</a:t>
              </a:r>
              <a:endParaRPr b="0" i="0" sz="1200" u="none" cap="none" strike="noStrike">
                <a:solidFill>
                  <a:srgbClr val="FFFFFF"/>
                </a:solidFill>
                <a:latin typeface="Open Sans SemiBold"/>
                <a:ea typeface="Open Sans SemiBold"/>
                <a:cs typeface="Open Sans SemiBold"/>
                <a:sym typeface="Open Sans SemiBold"/>
              </a:endParaRPr>
            </a:p>
          </p:txBody>
        </p:sp>
      </p:grpSp>
      <p:pic>
        <p:nvPicPr>
          <p:cNvPr id="539" name="Google Shape;539;p29"/>
          <p:cNvPicPr preferRelativeResize="0"/>
          <p:nvPr/>
        </p:nvPicPr>
        <p:blipFill rotWithShape="1">
          <a:blip r:embed="rId4">
            <a:alphaModFix/>
          </a:blip>
          <a:srcRect b="0" l="0" r="0" t="0"/>
          <a:stretch/>
        </p:blipFill>
        <p:spPr>
          <a:xfrm>
            <a:off x="1839750" y="1021800"/>
            <a:ext cx="2143875" cy="3951524"/>
          </a:xfrm>
          <a:prstGeom prst="rect">
            <a:avLst/>
          </a:prstGeom>
          <a:noFill/>
          <a:ln>
            <a:noFill/>
          </a:ln>
        </p:spPr>
      </p:pic>
      <p:sp>
        <p:nvSpPr>
          <p:cNvPr id="540" name="Google Shape;540;p29"/>
          <p:cNvSpPr txBox="1"/>
          <p:nvPr/>
        </p:nvSpPr>
        <p:spPr>
          <a:xfrm>
            <a:off x="5259125" y="1703550"/>
            <a:ext cx="2143800" cy="500700"/>
          </a:xfrm>
          <a:prstGeom prst="rect">
            <a:avLst/>
          </a:prstGeom>
          <a:solidFill>
            <a:srgbClr val="FFFFFF"/>
          </a:solidFill>
          <a:ln cap="flat" cmpd="sng" w="9525">
            <a:solidFill>
              <a:srgbClr val="45B1B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5B1B5"/>
                </a:solidFill>
                <a:latin typeface="Montserrat"/>
                <a:ea typeface="Montserrat"/>
                <a:cs typeface="Montserrat"/>
                <a:sym typeface="Montserrat"/>
              </a:rPr>
              <a:t>Filter Categories</a:t>
            </a:r>
            <a:endParaRPr b="0" i="0" sz="1400" u="none" cap="none" strike="noStrike">
              <a:solidFill>
                <a:srgbClr val="45B1B5"/>
              </a:solidFill>
              <a:latin typeface="Montserrat"/>
              <a:ea typeface="Montserrat"/>
              <a:cs typeface="Montserrat"/>
              <a:sym typeface="Montserrat"/>
            </a:endParaRPr>
          </a:p>
        </p:txBody>
      </p:sp>
      <p:sp>
        <p:nvSpPr>
          <p:cNvPr id="541" name="Google Shape;541;p29"/>
          <p:cNvSpPr/>
          <p:nvPr/>
        </p:nvSpPr>
        <p:spPr>
          <a:xfrm>
            <a:off x="4749225" y="1772400"/>
            <a:ext cx="381000" cy="363000"/>
          </a:xfrm>
          <a:prstGeom prst="ellipse">
            <a:avLst/>
          </a:prstGeom>
          <a:solidFill>
            <a:srgbClr val="45B1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1</a:t>
            </a:r>
            <a:endParaRPr b="0" i="0" sz="1400" u="none" cap="none" strike="noStrike">
              <a:solidFill>
                <a:srgbClr val="FFFFFF"/>
              </a:solidFill>
              <a:latin typeface="Arial"/>
              <a:ea typeface="Arial"/>
              <a:cs typeface="Arial"/>
              <a:sym typeface="Arial"/>
            </a:endParaRPr>
          </a:p>
        </p:txBody>
      </p:sp>
      <p:sp>
        <p:nvSpPr>
          <p:cNvPr id="542" name="Google Shape;542;p29"/>
          <p:cNvSpPr/>
          <p:nvPr/>
        </p:nvSpPr>
        <p:spPr>
          <a:xfrm>
            <a:off x="3692250" y="1779738"/>
            <a:ext cx="381000" cy="363000"/>
          </a:xfrm>
          <a:prstGeom prst="ellipse">
            <a:avLst/>
          </a:prstGeom>
          <a:solidFill>
            <a:srgbClr val="45B1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1</a:t>
            </a:r>
            <a:endParaRPr b="0" i="0" sz="1400" u="none" cap="none" strike="noStrike">
              <a:solidFill>
                <a:srgbClr val="FFFFFF"/>
              </a:solidFill>
              <a:latin typeface="Arial"/>
              <a:ea typeface="Arial"/>
              <a:cs typeface="Arial"/>
              <a:sym typeface="Arial"/>
            </a:endParaRPr>
          </a:p>
        </p:txBody>
      </p:sp>
      <p:sp>
        <p:nvSpPr>
          <p:cNvPr id="543" name="Google Shape;543;p29"/>
          <p:cNvSpPr txBox="1"/>
          <p:nvPr/>
        </p:nvSpPr>
        <p:spPr>
          <a:xfrm>
            <a:off x="5259125" y="2572425"/>
            <a:ext cx="2143800" cy="500700"/>
          </a:xfrm>
          <a:prstGeom prst="rect">
            <a:avLst/>
          </a:prstGeom>
          <a:solidFill>
            <a:srgbClr val="FFFFFF"/>
          </a:solidFill>
          <a:ln cap="flat" cmpd="sng" w="9525">
            <a:solidFill>
              <a:srgbClr val="45B1B5"/>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5B1B5"/>
                </a:solidFill>
                <a:latin typeface="Montserrat"/>
                <a:ea typeface="Montserrat"/>
                <a:cs typeface="Montserrat"/>
                <a:sym typeface="Montserrat"/>
              </a:rPr>
              <a:t>RSVP, Heart it, Share it</a:t>
            </a:r>
            <a:endParaRPr b="0" i="0" sz="1400" u="none" cap="none" strike="noStrike">
              <a:solidFill>
                <a:srgbClr val="45B1B5"/>
              </a:solidFill>
              <a:latin typeface="Montserrat"/>
              <a:ea typeface="Montserrat"/>
              <a:cs typeface="Montserrat"/>
              <a:sym typeface="Montserrat"/>
            </a:endParaRPr>
          </a:p>
        </p:txBody>
      </p:sp>
      <p:sp>
        <p:nvSpPr>
          <p:cNvPr id="544" name="Google Shape;544;p29"/>
          <p:cNvSpPr/>
          <p:nvPr/>
        </p:nvSpPr>
        <p:spPr>
          <a:xfrm>
            <a:off x="4749225" y="2641275"/>
            <a:ext cx="381000" cy="363000"/>
          </a:xfrm>
          <a:prstGeom prst="ellipse">
            <a:avLst/>
          </a:prstGeom>
          <a:solidFill>
            <a:srgbClr val="45B1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2</a:t>
            </a:r>
            <a:endParaRPr b="0" i="0" sz="1400" u="none" cap="none" strike="noStrike">
              <a:solidFill>
                <a:srgbClr val="FFFFFF"/>
              </a:solidFill>
              <a:latin typeface="Arial"/>
              <a:ea typeface="Arial"/>
              <a:cs typeface="Arial"/>
              <a:sym typeface="Arial"/>
            </a:endParaRPr>
          </a:p>
        </p:txBody>
      </p:sp>
      <p:sp>
        <p:nvSpPr>
          <p:cNvPr id="545" name="Google Shape;545;p29"/>
          <p:cNvSpPr/>
          <p:nvPr/>
        </p:nvSpPr>
        <p:spPr>
          <a:xfrm>
            <a:off x="3692250" y="2647950"/>
            <a:ext cx="381000" cy="363000"/>
          </a:xfrm>
          <a:prstGeom prst="ellipse">
            <a:avLst/>
          </a:prstGeom>
          <a:solidFill>
            <a:srgbClr val="45B1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2</a:t>
            </a:r>
            <a:endParaRPr b="0" i="0" sz="1400" u="none" cap="none"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1"/>
                                        </p:tgtEl>
                                        <p:attrNameLst>
                                          <p:attrName>style.visibility</p:attrName>
                                        </p:attrNameLst>
                                      </p:cBhvr>
                                      <p:to>
                                        <p:strVal val="visible"/>
                                      </p:to>
                                    </p:set>
                                    <p:anim calcmode="lin" valueType="num">
                                      <p:cBhvr additive="base">
                                        <p:cTn dur="1000"/>
                                        <p:tgtEl>
                                          <p:spTgt spid="54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40"/>
                                        </p:tgtEl>
                                        <p:attrNameLst>
                                          <p:attrName>style.visibility</p:attrName>
                                        </p:attrNameLst>
                                      </p:cBhvr>
                                      <p:to>
                                        <p:strVal val="visible"/>
                                      </p:to>
                                    </p:set>
                                    <p:anim calcmode="lin" valueType="num">
                                      <p:cBhvr additive="base">
                                        <p:cTn dur="1000"/>
                                        <p:tgtEl>
                                          <p:spTgt spid="54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4"/>
                                        </p:tgtEl>
                                        <p:attrNameLst>
                                          <p:attrName>style.visibility</p:attrName>
                                        </p:attrNameLst>
                                      </p:cBhvr>
                                      <p:to>
                                        <p:strVal val="visible"/>
                                      </p:to>
                                    </p:set>
                                    <p:anim calcmode="lin" valueType="num">
                                      <p:cBhvr additive="base">
                                        <p:cTn dur="1000"/>
                                        <p:tgtEl>
                                          <p:spTgt spid="5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43"/>
                                        </p:tgtEl>
                                        <p:attrNameLst>
                                          <p:attrName>style.visibility</p:attrName>
                                        </p:attrNameLst>
                                      </p:cBhvr>
                                      <p:to>
                                        <p:strVal val="visible"/>
                                      </p:to>
                                    </p:set>
                                    <p:anim calcmode="lin" valueType="num">
                                      <p:cBhvr additive="base">
                                        <p:cTn dur="1000"/>
                                        <p:tgtEl>
                                          <p:spTgt spid="54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grpSp>
        <p:nvGrpSpPr>
          <p:cNvPr id="68" name="Google Shape;68;p3"/>
          <p:cNvGrpSpPr/>
          <p:nvPr/>
        </p:nvGrpSpPr>
        <p:grpSpPr>
          <a:xfrm>
            <a:off x="1590515" y="1415154"/>
            <a:ext cx="5962968" cy="2929777"/>
            <a:chOff x="1050799" y="1178075"/>
            <a:chExt cx="6643975" cy="3264375"/>
          </a:xfrm>
        </p:grpSpPr>
        <p:sp>
          <p:nvSpPr>
            <p:cNvPr id="69" name="Google Shape;69;p3"/>
            <p:cNvSpPr/>
            <p:nvPr/>
          </p:nvSpPr>
          <p:spPr>
            <a:xfrm>
              <a:off x="1050800" y="1178150"/>
              <a:ext cx="3299100" cy="3264300"/>
            </a:xfrm>
            <a:prstGeom prst="diamond">
              <a:avLst/>
            </a:prstGeom>
            <a:noFill/>
            <a:ln cap="flat" cmpd="sng" w="76200">
              <a:solidFill>
                <a:srgbClr val="46BD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
            <p:cNvSpPr/>
            <p:nvPr/>
          </p:nvSpPr>
          <p:spPr>
            <a:xfrm>
              <a:off x="4342325" y="1178075"/>
              <a:ext cx="3299100" cy="3264300"/>
            </a:xfrm>
            <a:prstGeom prst="diamond">
              <a:avLst/>
            </a:prstGeom>
            <a:noFill/>
            <a:ln cap="flat" cmpd="sng" w="76200">
              <a:solidFill>
                <a:srgbClr val="C6A03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
            <p:cNvSpPr/>
            <p:nvPr/>
          </p:nvSpPr>
          <p:spPr>
            <a:xfrm>
              <a:off x="1050799" y="2687903"/>
              <a:ext cx="245400" cy="244800"/>
            </a:xfrm>
            <a:prstGeom prst="ellipse">
              <a:avLst/>
            </a:prstGeom>
            <a:solidFill>
              <a:srgbClr val="FFFFFF"/>
            </a:solidFill>
            <a:ln cap="flat" cmpd="sng" w="762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
            <p:cNvSpPr/>
            <p:nvPr/>
          </p:nvSpPr>
          <p:spPr>
            <a:xfrm>
              <a:off x="4210349" y="2687903"/>
              <a:ext cx="245400" cy="244800"/>
            </a:xfrm>
            <a:prstGeom prst="ellipse">
              <a:avLst/>
            </a:prstGeom>
            <a:solidFill>
              <a:srgbClr val="FFFFFF"/>
            </a:solidFill>
            <a:ln cap="flat" cmpd="sng" w="762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
            <p:cNvSpPr/>
            <p:nvPr/>
          </p:nvSpPr>
          <p:spPr>
            <a:xfrm>
              <a:off x="7449374" y="2687903"/>
              <a:ext cx="245400" cy="244800"/>
            </a:xfrm>
            <a:prstGeom prst="ellipse">
              <a:avLst/>
            </a:prstGeom>
            <a:solidFill>
              <a:srgbClr val="FFFFFF"/>
            </a:solidFill>
            <a:ln cap="flat" cmpd="sng" w="762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4" name="Google Shape;74;p3"/>
          <p:cNvCxnSpPr/>
          <p:nvPr/>
        </p:nvCxnSpPr>
        <p:spPr>
          <a:xfrm>
            <a:off x="1835098" y="2874855"/>
            <a:ext cx="5497800" cy="8100"/>
          </a:xfrm>
          <a:prstGeom prst="straightConnector1">
            <a:avLst/>
          </a:prstGeom>
          <a:noFill/>
          <a:ln cap="flat" cmpd="sng" w="28575">
            <a:solidFill>
              <a:srgbClr val="9E9E9E"/>
            </a:solidFill>
            <a:prstDash val="dot"/>
            <a:round/>
            <a:headEnd len="sm" w="sm" type="none"/>
            <a:tailEnd len="sm" w="sm" type="none"/>
          </a:ln>
        </p:spPr>
      </p:cxnSp>
      <p:pic>
        <p:nvPicPr>
          <p:cNvPr id="75" name="Google Shape;75;p3"/>
          <p:cNvPicPr preferRelativeResize="0"/>
          <p:nvPr/>
        </p:nvPicPr>
        <p:blipFill rotWithShape="1">
          <a:blip r:embed="rId3">
            <a:alphaModFix/>
          </a:blip>
          <a:srcRect b="0" l="0" r="0" t="0"/>
          <a:stretch/>
        </p:blipFill>
        <p:spPr>
          <a:xfrm>
            <a:off x="9693125" y="709539"/>
            <a:ext cx="9144001" cy="3986361"/>
          </a:xfrm>
          <a:prstGeom prst="rect">
            <a:avLst/>
          </a:prstGeom>
          <a:noFill/>
          <a:ln>
            <a:noFill/>
          </a:ln>
        </p:spPr>
      </p:pic>
      <p:grpSp>
        <p:nvGrpSpPr>
          <p:cNvPr id="76" name="Google Shape;76;p3"/>
          <p:cNvGrpSpPr/>
          <p:nvPr/>
        </p:nvGrpSpPr>
        <p:grpSpPr>
          <a:xfrm>
            <a:off x="1834979" y="765016"/>
            <a:ext cx="2471909" cy="547807"/>
            <a:chOff x="-10700" y="1432900"/>
            <a:chExt cx="4277400" cy="791400"/>
          </a:xfrm>
        </p:grpSpPr>
        <p:sp>
          <p:nvSpPr>
            <p:cNvPr id="77" name="Google Shape;77;p3"/>
            <p:cNvSpPr/>
            <p:nvPr/>
          </p:nvSpPr>
          <p:spPr>
            <a:xfrm>
              <a:off x="-10700" y="1432900"/>
              <a:ext cx="4277400" cy="791400"/>
            </a:xfrm>
            <a:prstGeom prst="rect">
              <a:avLst/>
            </a:prstGeom>
            <a:solidFill>
              <a:srgbClr val="46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
            <p:cNvSpPr txBox="1"/>
            <p:nvPr/>
          </p:nvSpPr>
          <p:spPr>
            <a:xfrm>
              <a:off x="-10700" y="1625650"/>
              <a:ext cx="4277400" cy="405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Open Sans"/>
                  <a:ea typeface="Open Sans"/>
                  <a:cs typeface="Open Sans"/>
                  <a:sym typeface="Open Sans"/>
                </a:rPr>
                <a:t>DESIGN THE RIGHT THING</a:t>
              </a:r>
              <a:endParaRPr b="1" i="0" sz="1200" u="none" cap="none" strike="noStrike">
                <a:solidFill>
                  <a:srgbClr val="FFFFFF"/>
                </a:solidFill>
                <a:latin typeface="Open Sans"/>
                <a:ea typeface="Open Sans"/>
                <a:cs typeface="Open Sans"/>
                <a:sym typeface="Open Sans"/>
              </a:endParaRPr>
            </a:p>
          </p:txBody>
        </p:sp>
      </p:grpSp>
      <p:grpSp>
        <p:nvGrpSpPr>
          <p:cNvPr id="79" name="Google Shape;79;p3"/>
          <p:cNvGrpSpPr/>
          <p:nvPr/>
        </p:nvGrpSpPr>
        <p:grpSpPr>
          <a:xfrm>
            <a:off x="4793672" y="758952"/>
            <a:ext cx="2461880" cy="560010"/>
            <a:chOff x="4010050" y="1507800"/>
            <a:chExt cx="4139700" cy="716400"/>
          </a:xfrm>
        </p:grpSpPr>
        <p:sp>
          <p:nvSpPr>
            <p:cNvPr id="80" name="Google Shape;80;p3"/>
            <p:cNvSpPr/>
            <p:nvPr/>
          </p:nvSpPr>
          <p:spPr>
            <a:xfrm>
              <a:off x="4010050" y="1507800"/>
              <a:ext cx="4139700" cy="716400"/>
            </a:xfrm>
            <a:prstGeom prst="rect">
              <a:avLst/>
            </a:prstGeom>
            <a:solidFill>
              <a:srgbClr val="C6A03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
            <p:cNvSpPr txBox="1"/>
            <p:nvPr/>
          </p:nvSpPr>
          <p:spPr>
            <a:xfrm>
              <a:off x="4010050" y="1682258"/>
              <a:ext cx="4139700" cy="3675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Open Sans"/>
                  <a:ea typeface="Open Sans"/>
                  <a:cs typeface="Open Sans"/>
                  <a:sym typeface="Open Sans"/>
                </a:rPr>
                <a:t>DESIGN THINGS RIGHT</a:t>
              </a:r>
              <a:endParaRPr b="1" i="0" sz="1200" u="none" cap="none" strike="noStrike">
                <a:solidFill>
                  <a:srgbClr val="FFFFFF"/>
                </a:solidFill>
                <a:latin typeface="Open Sans"/>
                <a:ea typeface="Open Sans"/>
                <a:cs typeface="Open Sans"/>
                <a:sym typeface="Open Sans"/>
              </a:endParaRPr>
            </a:p>
          </p:txBody>
        </p:sp>
      </p:grpSp>
      <p:cxnSp>
        <p:nvCxnSpPr>
          <p:cNvPr id="82" name="Google Shape;82;p3"/>
          <p:cNvCxnSpPr/>
          <p:nvPr/>
        </p:nvCxnSpPr>
        <p:spPr>
          <a:xfrm>
            <a:off x="1981295" y="3045124"/>
            <a:ext cx="1092900" cy="1080600"/>
          </a:xfrm>
          <a:prstGeom prst="straightConnector1">
            <a:avLst/>
          </a:prstGeom>
          <a:noFill/>
          <a:ln cap="flat" cmpd="sng" w="19050">
            <a:solidFill>
              <a:srgbClr val="46BDC6"/>
            </a:solidFill>
            <a:prstDash val="solid"/>
            <a:round/>
            <a:headEnd len="sm" w="sm" type="none"/>
            <a:tailEnd len="med" w="med" type="triangle"/>
          </a:ln>
        </p:spPr>
      </p:cxnSp>
      <p:cxnSp>
        <p:nvCxnSpPr>
          <p:cNvPr id="83" name="Google Shape;83;p3"/>
          <p:cNvCxnSpPr/>
          <p:nvPr/>
        </p:nvCxnSpPr>
        <p:spPr>
          <a:xfrm flipH="1" rot="10800000">
            <a:off x="1981284" y="1638734"/>
            <a:ext cx="1092900" cy="1080600"/>
          </a:xfrm>
          <a:prstGeom prst="straightConnector1">
            <a:avLst/>
          </a:prstGeom>
          <a:noFill/>
          <a:ln cap="flat" cmpd="sng" w="19050">
            <a:solidFill>
              <a:srgbClr val="46BDC6"/>
            </a:solidFill>
            <a:prstDash val="solid"/>
            <a:round/>
            <a:headEnd len="sm" w="sm" type="none"/>
            <a:tailEnd len="med" w="med" type="triangle"/>
          </a:ln>
        </p:spPr>
      </p:cxnSp>
      <p:cxnSp>
        <p:nvCxnSpPr>
          <p:cNvPr id="84" name="Google Shape;84;p3"/>
          <p:cNvCxnSpPr/>
          <p:nvPr/>
        </p:nvCxnSpPr>
        <p:spPr>
          <a:xfrm flipH="1">
            <a:off x="3136567" y="3035846"/>
            <a:ext cx="1092900" cy="1080600"/>
          </a:xfrm>
          <a:prstGeom prst="straightConnector1">
            <a:avLst/>
          </a:prstGeom>
          <a:noFill/>
          <a:ln cap="flat" cmpd="sng" w="19050">
            <a:solidFill>
              <a:srgbClr val="46BDC6"/>
            </a:solidFill>
            <a:prstDash val="solid"/>
            <a:round/>
            <a:headEnd len="sm" w="sm" type="none"/>
            <a:tailEnd len="med" w="med" type="triangle"/>
          </a:ln>
        </p:spPr>
      </p:cxnSp>
      <p:cxnSp>
        <p:nvCxnSpPr>
          <p:cNvPr id="85" name="Google Shape;85;p3"/>
          <p:cNvCxnSpPr/>
          <p:nvPr/>
        </p:nvCxnSpPr>
        <p:spPr>
          <a:xfrm rot="10800000">
            <a:off x="3136567" y="1641314"/>
            <a:ext cx="1092900" cy="1080600"/>
          </a:xfrm>
          <a:prstGeom prst="straightConnector1">
            <a:avLst/>
          </a:prstGeom>
          <a:noFill/>
          <a:ln cap="flat" cmpd="sng" w="19050">
            <a:solidFill>
              <a:srgbClr val="46BDC6"/>
            </a:solidFill>
            <a:prstDash val="solid"/>
            <a:round/>
            <a:headEnd len="sm" w="sm" type="none"/>
            <a:tailEnd len="med" w="med" type="triangle"/>
          </a:ln>
        </p:spPr>
      </p:cxnSp>
      <p:cxnSp>
        <p:nvCxnSpPr>
          <p:cNvPr id="86" name="Google Shape;86;p3"/>
          <p:cNvCxnSpPr/>
          <p:nvPr/>
        </p:nvCxnSpPr>
        <p:spPr>
          <a:xfrm>
            <a:off x="4900812" y="3030293"/>
            <a:ext cx="1092900" cy="1080600"/>
          </a:xfrm>
          <a:prstGeom prst="straightConnector1">
            <a:avLst/>
          </a:prstGeom>
          <a:noFill/>
          <a:ln cap="flat" cmpd="sng" w="19050">
            <a:solidFill>
              <a:srgbClr val="C6A03F"/>
            </a:solidFill>
            <a:prstDash val="solid"/>
            <a:round/>
            <a:headEnd len="sm" w="sm" type="none"/>
            <a:tailEnd len="med" w="med" type="triangle"/>
          </a:ln>
        </p:spPr>
      </p:cxnSp>
      <p:cxnSp>
        <p:nvCxnSpPr>
          <p:cNvPr id="87" name="Google Shape;87;p3"/>
          <p:cNvCxnSpPr/>
          <p:nvPr/>
        </p:nvCxnSpPr>
        <p:spPr>
          <a:xfrm flipH="1" rot="10800000">
            <a:off x="4900801" y="1623904"/>
            <a:ext cx="1092900" cy="1080600"/>
          </a:xfrm>
          <a:prstGeom prst="straightConnector1">
            <a:avLst/>
          </a:prstGeom>
          <a:noFill/>
          <a:ln cap="flat" cmpd="sng" w="19050">
            <a:solidFill>
              <a:srgbClr val="C6A03F"/>
            </a:solidFill>
            <a:prstDash val="solid"/>
            <a:round/>
            <a:headEnd len="sm" w="sm" type="none"/>
            <a:tailEnd len="med" w="med" type="triangle"/>
          </a:ln>
        </p:spPr>
      </p:cxnSp>
      <p:cxnSp>
        <p:nvCxnSpPr>
          <p:cNvPr id="88" name="Google Shape;88;p3"/>
          <p:cNvCxnSpPr/>
          <p:nvPr/>
        </p:nvCxnSpPr>
        <p:spPr>
          <a:xfrm flipH="1">
            <a:off x="6056084" y="3021016"/>
            <a:ext cx="1092900" cy="1080600"/>
          </a:xfrm>
          <a:prstGeom prst="straightConnector1">
            <a:avLst/>
          </a:prstGeom>
          <a:noFill/>
          <a:ln cap="flat" cmpd="sng" w="19050">
            <a:solidFill>
              <a:srgbClr val="C6A03F"/>
            </a:solidFill>
            <a:prstDash val="solid"/>
            <a:round/>
            <a:headEnd len="sm" w="sm" type="none"/>
            <a:tailEnd len="med" w="med" type="triangle"/>
          </a:ln>
        </p:spPr>
      </p:cxnSp>
      <p:cxnSp>
        <p:nvCxnSpPr>
          <p:cNvPr id="89" name="Google Shape;89;p3"/>
          <p:cNvCxnSpPr/>
          <p:nvPr/>
        </p:nvCxnSpPr>
        <p:spPr>
          <a:xfrm rot="10800000">
            <a:off x="6056084" y="1626484"/>
            <a:ext cx="1092900" cy="1080600"/>
          </a:xfrm>
          <a:prstGeom prst="straightConnector1">
            <a:avLst/>
          </a:prstGeom>
          <a:noFill/>
          <a:ln cap="flat" cmpd="sng" w="19050">
            <a:solidFill>
              <a:srgbClr val="C6A03F"/>
            </a:solidFill>
            <a:prstDash val="solid"/>
            <a:round/>
            <a:headEnd len="sm" w="sm" type="none"/>
            <a:tailEnd len="med" w="med" type="triangle"/>
          </a:ln>
        </p:spPr>
      </p:cxnSp>
      <p:grpSp>
        <p:nvGrpSpPr>
          <p:cNvPr id="90" name="Google Shape;90;p3"/>
          <p:cNvGrpSpPr/>
          <p:nvPr/>
        </p:nvGrpSpPr>
        <p:grpSpPr>
          <a:xfrm>
            <a:off x="1981354" y="2724091"/>
            <a:ext cx="2248271" cy="311881"/>
            <a:chOff x="1486275" y="2636500"/>
            <a:chExt cx="2505038" cy="347500"/>
          </a:xfrm>
        </p:grpSpPr>
        <p:grpSp>
          <p:nvGrpSpPr>
            <p:cNvPr id="91" name="Google Shape;91;p3"/>
            <p:cNvGrpSpPr/>
            <p:nvPr/>
          </p:nvGrpSpPr>
          <p:grpSpPr>
            <a:xfrm>
              <a:off x="1486275" y="2636500"/>
              <a:ext cx="1157475" cy="347500"/>
              <a:chOff x="1486275" y="2636500"/>
              <a:chExt cx="1157475" cy="347500"/>
            </a:xfrm>
          </p:grpSpPr>
          <p:sp>
            <p:nvSpPr>
              <p:cNvPr id="92" name="Google Shape;92;p3"/>
              <p:cNvSpPr/>
              <p:nvPr/>
            </p:nvSpPr>
            <p:spPr>
              <a:xfrm>
                <a:off x="1486275" y="2636600"/>
                <a:ext cx="1143000" cy="347400"/>
              </a:xfrm>
              <a:prstGeom prst="rect">
                <a:avLst/>
              </a:prstGeom>
              <a:solidFill>
                <a:srgbClr val="46BDC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3"/>
              <p:cNvSpPr txBox="1"/>
              <p:nvPr/>
            </p:nvSpPr>
            <p:spPr>
              <a:xfrm>
                <a:off x="1500750" y="2636500"/>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DISCOVER</a:t>
                </a:r>
                <a:endParaRPr b="0" i="0" sz="1200" u="none" cap="none" strike="noStrike">
                  <a:solidFill>
                    <a:srgbClr val="FFFFFF"/>
                  </a:solidFill>
                  <a:latin typeface="Open Sans SemiBold"/>
                  <a:ea typeface="Open Sans SemiBold"/>
                  <a:cs typeface="Open Sans SemiBold"/>
                  <a:sym typeface="Open Sans SemiBold"/>
                </a:endParaRPr>
              </a:p>
            </p:txBody>
          </p:sp>
        </p:grpSp>
        <p:grpSp>
          <p:nvGrpSpPr>
            <p:cNvPr id="94" name="Google Shape;94;p3"/>
            <p:cNvGrpSpPr/>
            <p:nvPr/>
          </p:nvGrpSpPr>
          <p:grpSpPr>
            <a:xfrm>
              <a:off x="2848300" y="2636525"/>
              <a:ext cx="1143013" cy="347475"/>
              <a:chOff x="2848300" y="2636525"/>
              <a:chExt cx="1143013" cy="347475"/>
            </a:xfrm>
          </p:grpSpPr>
          <p:sp>
            <p:nvSpPr>
              <p:cNvPr id="95" name="Google Shape;95;p3"/>
              <p:cNvSpPr/>
              <p:nvPr/>
            </p:nvSpPr>
            <p:spPr>
              <a:xfrm>
                <a:off x="2848300" y="2636525"/>
                <a:ext cx="1143000" cy="347400"/>
              </a:xfrm>
              <a:prstGeom prst="rect">
                <a:avLst/>
              </a:prstGeom>
              <a:solidFill>
                <a:srgbClr val="46BDC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
              <p:cNvSpPr txBox="1"/>
              <p:nvPr/>
            </p:nvSpPr>
            <p:spPr>
              <a:xfrm>
                <a:off x="2848313" y="2636600"/>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DEFINE</a:t>
                </a:r>
                <a:endParaRPr b="0" i="0" sz="1200" u="none" cap="none" strike="noStrike">
                  <a:solidFill>
                    <a:srgbClr val="FFFFFF"/>
                  </a:solidFill>
                  <a:latin typeface="Open Sans SemiBold"/>
                  <a:ea typeface="Open Sans SemiBold"/>
                  <a:cs typeface="Open Sans SemiBold"/>
                  <a:sym typeface="Open Sans SemiBold"/>
                </a:endParaRPr>
              </a:p>
            </p:txBody>
          </p:sp>
        </p:grpSp>
      </p:grpSp>
      <p:grpSp>
        <p:nvGrpSpPr>
          <p:cNvPr id="97" name="Google Shape;97;p3"/>
          <p:cNvGrpSpPr/>
          <p:nvPr/>
        </p:nvGrpSpPr>
        <p:grpSpPr>
          <a:xfrm>
            <a:off x="4900487" y="2724080"/>
            <a:ext cx="2248260" cy="311891"/>
            <a:chOff x="4739375" y="2636488"/>
            <a:chExt cx="2505025" cy="347512"/>
          </a:xfrm>
        </p:grpSpPr>
        <p:grpSp>
          <p:nvGrpSpPr>
            <p:cNvPr id="98" name="Google Shape;98;p3"/>
            <p:cNvGrpSpPr/>
            <p:nvPr/>
          </p:nvGrpSpPr>
          <p:grpSpPr>
            <a:xfrm>
              <a:off x="4739375" y="2636563"/>
              <a:ext cx="1157038" cy="347437"/>
              <a:chOff x="4739375" y="2636563"/>
              <a:chExt cx="1157038" cy="347437"/>
            </a:xfrm>
          </p:grpSpPr>
          <p:sp>
            <p:nvSpPr>
              <p:cNvPr id="99" name="Google Shape;99;p3"/>
              <p:cNvSpPr/>
              <p:nvPr/>
            </p:nvSpPr>
            <p:spPr>
              <a:xfrm>
                <a:off x="4739375" y="2636563"/>
                <a:ext cx="1143000" cy="347400"/>
              </a:xfrm>
              <a:prstGeom prst="rect">
                <a:avLst/>
              </a:prstGeom>
              <a:solidFill>
                <a:srgbClr val="C6A03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
              <p:cNvSpPr txBox="1"/>
              <p:nvPr/>
            </p:nvSpPr>
            <p:spPr>
              <a:xfrm>
                <a:off x="4753413" y="2636600"/>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DESIGN</a:t>
                </a:r>
                <a:endParaRPr b="0" i="0" sz="1200" u="none" cap="none" strike="noStrike">
                  <a:solidFill>
                    <a:srgbClr val="FFFFFF"/>
                  </a:solidFill>
                  <a:latin typeface="Open Sans SemiBold"/>
                  <a:ea typeface="Open Sans SemiBold"/>
                  <a:cs typeface="Open Sans SemiBold"/>
                  <a:sym typeface="Open Sans SemiBold"/>
                </a:endParaRPr>
              </a:p>
            </p:txBody>
          </p:sp>
        </p:grpSp>
        <p:grpSp>
          <p:nvGrpSpPr>
            <p:cNvPr id="101" name="Google Shape;101;p3"/>
            <p:cNvGrpSpPr/>
            <p:nvPr/>
          </p:nvGrpSpPr>
          <p:grpSpPr>
            <a:xfrm>
              <a:off x="6101388" y="2636488"/>
              <a:ext cx="1143012" cy="347412"/>
              <a:chOff x="6101388" y="2636488"/>
              <a:chExt cx="1143012" cy="347412"/>
            </a:xfrm>
          </p:grpSpPr>
          <p:sp>
            <p:nvSpPr>
              <p:cNvPr id="102" name="Google Shape;102;p3"/>
              <p:cNvSpPr/>
              <p:nvPr/>
            </p:nvSpPr>
            <p:spPr>
              <a:xfrm>
                <a:off x="6101400" y="2636488"/>
                <a:ext cx="1143000" cy="347400"/>
              </a:xfrm>
              <a:prstGeom prst="rect">
                <a:avLst/>
              </a:prstGeom>
              <a:solidFill>
                <a:srgbClr val="C6A03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
              <p:cNvSpPr txBox="1"/>
              <p:nvPr/>
            </p:nvSpPr>
            <p:spPr>
              <a:xfrm>
                <a:off x="6101388" y="2636500"/>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DELIVER</a:t>
                </a:r>
                <a:endParaRPr b="0" i="0" sz="1200" u="none" cap="none" strike="noStrike">
                  <a:solidFill>
                    <a:srgbClr val="FFFFFF"/>
                  </a:solidFill>
                  <a:latin typeface="Open Sans SemiBold"/>
                  <a:ea typeface="Open Sans SemiBold"/>
                  <a:cs typeface="Open Sans SemiBold"/>
                  <a:sym typeface="Open Sans SemiBold"/>
                </a:endParaRPr>
              </a:p>
            </p:txBody>
          </p:sp>
        </p:grpSp>
      </p:grpSp>
      <p:sp>
        <p:nvSpPr>
          <p:cNvPr id="104" name="Google Shape;104;p3"/>
          <p:cNvSpPr txBox="1"/>
          <p:nvPr>
            <p:ph idx="1" type="subTitle"/>
          </p:nvPr>
        </p:nvSpPr>
        <p:spPr>
          <a:xfrm>
            <a:off x="391950" y="0"/>
            <a:ext cx="8360100" cy="914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latin typeface="Cormorant Garamond SemiBold"/>
                <a:ea typeface="Cormorant Garamond SemiBold"/>
                <a:cs typeface="Cormorant Garamond SemiBold"/>
                <a:sym typeface="Cormorant Garamond SemiBold"/>
              </a:rPr>
              <a:t>Our Process</a:t>
            </a:r>
            <a:endParaRPr sz="3000">
              <a:latin typeface="Cormorant Garamond SemiBold"/>
              <a:ea typeface="Cormorant Garamond SemiBold"/>
              <a:cs typeface="Cormorant Garamond SemiBold"/>
              <a:sym typeface="Cormorant Garamond SemiBold"/>
            </a:endParaRPr>
          </a:p>
        </p:txBody>
      </p:sp>
      <p:sp>
        <p:nvSpPr>
          <p:cNvPr id="105" name="Google Shape;105;p3"/>
          <p:cNvSpPr txBox="1"/>
          <p:nvPr>
            <p:ph idx="1" type="subTitle"/>
          </p:nvPr>
        </p:nvSpPr>
        <p:spPr>
          <a:xfrm>
            <a:off x="0" y="4738701"/>
            <a:ext cx="9144000" cy="405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 sz="1400">
                <a:latin typeface="Open Sans Light"/>
                <a:ea typeface="Open Sans Light"/>
                <a:cs typeface="Open Sans Light"/>
                <a:sym typeface="Open Sans Light"/>
              </a:rPr>
              <a:t>Huang | McFarlane | Paulino | Tobias</a:t>
            </a:r>
            <a:endParaRPr sz="1400">
              <a:latin typeface="Open Sans Light"/>
              <a:ea typeface="Open Sans Light"/>
              <a:cs typeface="Open Sans Light"/>
              <a:sym typeface="Open Sans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49" name="Shape 549"/>
        <p:cNvGrpSpPr/>
        <p:nvPr/>
      </p:nvGrpSpPr>
      <p:grpSpPr>
        <a:xfrm>
          <a:off x="0" y="0"/>
          <a:ext cx="0" cy="0"/>
          <a:chOff x="0" y="0"/>
          <a:chExt cx="0" cy="0"/>
        </a:xfrm>
      </p:grpSpPr>
      <p:sp>
        <p:nvSpPr>
          <p:cNvPr id="550" name="Google Shape;550;p30"/>
          <p:cNvSpPr txBox="1"/>
          <p:nvPr/>
        </p:nvSpPr>
        <p:spPr>
          <a:xfrm>
            <a:off x="6320925" y="4573250"/>
            <a:ext cx="5184900" cy="69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Mid-Fi Prototype</a:t>
            </a:r>
            <a:endParaRPr b="0" i="0" sz="1400" u="none" cap="none" strike="noStrike">
              <a:solidFill>
                <a:srgbClr val="000000"/>
              </a:solidFill>
              <a:latin typeface="Arial"/>
              <a:ea typeface="Arial"/>
              <a:cs typeface="Arial"/>
              <a:sym typeface="Arial"/>
            </a:endParaRPr>
          </a:p>
        </p:txBody>
      </p:sp>
      <p:pic>
        <p:nvPicPr>
          <p:cNvPr id="551" name="Google Shape;551;p30"/>
          <p:cNvPicPr preferRelativeResize="0"/>
          <p:nvPr/>
        </p:nvPicPr>
        <p:blipFill rotWithShape="1">
          <a:blip r:embed="rId3">
            <a:alphaModFix/>
          </a:blip>
          <a:srcRect b="6484" l="14165" r="18088" t="4563"/>
          <a:stretch/>
        </p:blipFill>
        <p:spPr>
          <a:xfrm>
            <a:off x="3221450" y="96725"/>
            <a:ext cx="2524140" cy="4894375"/>
          </a:xfrm>
          <a:prstGeom prst="rect">
            <a:avLst/>
          </a:prstGeom>
          <a:noFill/>
          <a:ln>
            <a:noFill/>
          </a:ln>
        </p:spPr>
      </p:pic>
      <p:grpSp>
        <p:nvGrpSpPr>
          <p:cNvPr id="552" name="Google Shape;552;p30"/>
          <p:cNvGrpSpPr/>
          <p:nvPr/>
        </p:nvGrpSpPr>
        <p:grpSpPr>
          <a:xfrm>
            <a:off x="7580376" y="118872"/>
            <a:ext cx="1345325" cy="676693"/>
            <a:chOff x="7394239" y="178206"/>
            <a:chExt cx="1529300" cy="767400"/>
          </a:xfrm>
        </p:grpSpPr>
        <p:sp>
          <p:nvSpPr>
            <p:cNvPr id="553" name="Google Shape;553;p30"/>
            <p:cNvSpPr/>
            <p:nvPr/>
          </p:nvSpPr>
          <p:spPr>
            <a:xfrm>
              <a:off x="8148039" y="178206"/>
              <a:ext cx="775500" cy="767400"/>
            </a:xfrm>
            <a:prstGeom prst="diamond">
              <a:avLst/>
            </a:prstGeom>
            <a:noFill/>
            <a:ln cap="flat" cmpd="sng" w="76200">
              <a:solidFill>
                <a:srgbClr val="C6A03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30"/>
            <p:cNvSpPr/>
            <p:nvPr/>
          </p:nvSpPr>
          <p:spPr>
            <a:xfrm>
              <a:off x="7394239" y="388253"/>
              <a:ext cx="1143000" cy="347400"/>
            </a:xfrm>
            <a:prstGeom prst="rect">
              <a:avLst/>
            </a:prstGeom>
            <a:solidFill>
              <a:srgbClr val="C6A03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30"/>
            <p:cNvSpPr txBox="1"/>
            <p:nvPr/>
          </p:nvSpPr>
          <p:spPr>
            <a:xfrm>
              <a:off x="7394239" y="388253"/>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DESIGN</a:t>
              </a:r>
              <a:endParaRPr b="0" i="0" sz="1200" u="none" cap="none" strike="noStrike">
                <a:solidFill>
                  <a:srgbClr val="FFFFFF"/>
                </a:solidFill>
                <a:latin typeface="Open Sans SemiBold"/>
                <a:ea typeface="Open Sans SemiBold"/>
                <a:cs typeface="Open Sans SemiBold"/>
                <a:sym typeface="Open Sans SemiBold"/>
              </a:endParaRPr>
            </a:p>
          </p:txBody>
        </p:sp>
      </p:grpSp>
      <p:sp>
        <p:nvSpPr>
          <p:cNvPr id="556" name="Google Shape;556;p30"/>
          <p:cNvSpPr txBox="1"/>
          <p:nvPr>
            <p:ph idx="1" type="subTitle"/>
          </p:nvPr>
        </p:nvSpPr>
        <p:spPr>
          <a:xfrm>
            <a:off x="0" y="4738701"/>
            <a:ext cx="9144000" cy="405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 sz="1400">
                <a:solidFill>
                  <a:schemeClr val="lt2"/>
                </a:solidFill>
                <a:latin typeface="Open Sans Light"/>
                <a:ea typeface="Open Sans Light"/>
                <a:cs typeface="Open Sans Light"/>
                <a:sym typeface="Open Sans Light"/>
              </a:rPr>
              <a:t>Huang | McFarlane | Paulino | Tobias</a:t>
            </a:r>
            <a:endParaRPr sz="1400">
              <a:solidFill>
                <a:schemeClr val="lt2"/>
              </a:solidFill>
              <a:latin typeface="Open Sans Light"/>
              <a:ea typeface="Open Sans Light"/>
              <a:cs typeface="Open Sans Light"/>
              <a:sym typeface="Open Sans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1"/>
          <p:cNvSpPr txBox="1"/>
          <p:nvPr>
            <p:ph idx="1" type="body"/>
          </p:nvPr>
        </p:nvSpPr>
        <p:spPr>
          <a:xfrm>
            <a:off x="4040000" y="1091400"/>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t/>
            </a:r>
            <a:endParaRPr b="1" sz="3000">
              <a:solidFill>
                <a:schemeClr val="dk1"/>
              </a:solidFill>
              <a:latin typeface="Montserrat"/>
              <a:ea typeface="Montserrat"/>
              <a:cs typeface="Montserrat"/>
              <a:sym typeface="Montserrat"/>
            </a:endParaRPr>
          </a:p>
          <a:p>
            <a:pPr indent="0" lvl="0" marL="0" rtl="0" algn="ctr">
              <a:lnSpc>
                <a:spcPct val="100000"/>
              </a:lnSpc>
              <a:spcBef>
                <a:spcPts val="0"/>
              </a:spcBef>
              <a:spcAft>
                <a:spcPts val="0"/>
              </a:spcAft>
              <a:buClr>
                <a:schemeClr val="dk1"/>
              </a:buClr>
              <a:buSzPts val="1100"/>
              <a:buFont typeface="Arial"/>
              <a:buNone/>
            </a:pPr>
            <a:r>
              <a:rPr b="1" lang="en" sz="1800">
                <a:solidFill>
                  <a:schemeClr val="dk1"/>
                </a:solidFill>
                <a:latin typeface="Montserrat"/>
                <a:ea typeface="Montserrat"/>
                <a:cs typeface="Montserrat"/>
                <a:sym typeface="Montserrat"/>
              </a:rPr>
              <a:t>Scenario #1</a:t>
            </a:r>
            <a:endParaRPr b="1" sz="1800">
              <a:solidFill>
                <a:schemeClr val="dk1"/>
              </a:solidFill>
              <a:latin typeface="Montserrat"/>
              <a:ea typeface="Montserrat"/>
              <a:cs typeface="Montserrat"/>
              <a:sym typeface="Montserrat"/>
            </a:endParaRPr>
          </a:p>
          <a:p>
            <a:pPr indent="0" lvl="0" marL="0" rtl="0" algn="ctr">
              <a:lnSpc>
                <a:spcPct val="100000"/>
              </a:lnSpc>
              <a:spcBef>
                <a:spcPts val="0"/>
              </a:spcBef>
              <a:spcAft>
                <a:spcPts val="0"/>
              </a:spcAft>
              <a:buSzPts val="1400"/>
              <a:buNone/>
            </a:pPr>
            <a:r>
              <a:rPr lang="en" sz="1800">
                <a:solidFill>
                  <a:schemeClr val="dk1"/>
                </a:solidFill>
                <a:latin typeface="Montserrat"/>
                <a:ea typeface="Montserrat"/>
                <a:cs typeface="Montserrat"/>
                <a:sym typeface="Montserrat"/>
              </a:rPr>
              <a:t>There is a water leak in your apt. You need to report it to management</a:t>
            </a:r>
            <a:endParaRPr sz="1800">
              <a:solidFill>
                <a:schemeClr val="dk1"/>
              </a:solidFill>
              <a:latin typeface="Montserrat"/>
              <a:ea typeface="Montserrat"/>
              <a:cs typeface="Montserrat"/>
              <a:sym typeface="Montserrat"/>
            </a:endParaRPr>
          </a:p>
          <a:p>
            <a:pPr indent="0" lvl="0" marL="0" rtl="0" algn="ctr">
              <a:lnSpc>
                <a:spcPct val="100000"/>
              </a:lnSpc>
              <a:spcBef>
                <a:spcPts val="0"/>
              </a:spcBef>
              <a:spcAft>
                <a:spcPts val="0"/>
              </a:spcAft>
              <a:buSzPts val="1400"/>
              <a:buNone/>
            </a:pPr>
            <a:r>
              <a:t/>
            </a:r>
            <a:endParaRPr sz="1800">
              <a:solidFill>
                <a:schemeClr val="dk1"/>
              </a:solidFill>
              <a:latin typeface="Montserrat"/>
              <a:ea typeface="Montserrat"/>
              <a:cs typeface="Montserrat"/>
              <a:sym typeface="Montserrat"/>
            </a:endParaRPr>
          </a:p>
          <a:p>
            <a:pPr indent="0" lvl="0" marL="0" rtl="0" algn="ctr">
              <a:lnSpc>
                <a:spcPct val="100000"/>
              </a:lnSpc>
              <a:spcBef>
                <a:spcPts val="0"/>
              </a:spcBef>
              <a:spcAft>
                <a:spcPts val="0"/>
              </a:spcAft>
              <a:buClr>
                <a:schemeClr val="dk1"/>
              </a:buClr>
              <a:buSzPts val="1100"/>
              <a:buFont typeface="Arial"/>
              <a:buNone/>
            </a:pPr>
            <a:r>
              <a:rPr b="1" lang="en" sz="1800">
                <a:solidFill>
                  <a:schemeClr val="dk1"/>
                </a:solidFill>
                <a:latin typeface="Montserrat"/>
                <a:ea typeface="Montserrat"/>
                <a:cs typeface="Montserrat"/>
                <a:sym typeface="Montserrat"/>
              </a:rPr>
              <a:t>Task: </a:t>
            </a:r>
            <a:r>
              <a:rPr lang="en" sz="1800" u="sng">
                <a:solidFill>
                  <a:schemeClr val="dk1"/>
                </a:solidFill>
                <a:latin typeface="Montserrat"/>
                <a:ea typeface="Montserrat"/>
                <a:cs typeface="Montserrat"/>
                <a:sym typeface="Montserrat"/>
              </a:rPr>
              <a:t>Create a work ticket</a:t>
            </a:r>
            <a:r>
              <a:rPr lang="en"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p>
            <a:pPr indent="0" lvl="0" marL="0" rtl="0" algn="l">
              <a:lnSpc>
                <a:spcPct val="115000"/>
              </a:lnSpc>
              <a:spcBef>
                <a:spcPts val="0"/>
              </a:spcBef>
              <a:spcAft>
                <a:spcPts val="1600"/>
              </a:spcAft>
              <a:buSzPts val="1400"/>
              <a:buNone/>
            </a:pPr>
            <a:r>
              <a:t/>
            </a:r>
            <a:endParaRPr/>
          </a:p>
        </p:txBody>
      </p:sp>
      <p:pic>
        <p:nvPicPr>
          <p:cNvPr id="562" name="Google Shape;562;p31"/>
          <p:cNvPicPr preferRelativeResize="0"/>
          <p:nvPr/>
        </p:nvPicPr>
        <p:blipFill rotWithShape="1">
          <a:blip r:embed="rId3">
            <a:alphaModFix/>
          </a:blip>
          <a:srcRect b="0" l="0" r="0" t="0"/>
          <a:stretch/>
        </p:blipFill>
        <p:spPr>
          <a:xfrm>
            <a:off x="9" y="0"/>
            <a:ext cx="3483183" cy="5143500"/>
          </a:xfrm>
          <a:prstGeom prst="rect">
            <a:avLst/>
          </a:prstGeom>
          <a:noFill/>
          <a:ln>
            <a:noFill/>
          </a:ln>
        </p:spPr>
      </p:pic>
      <p:sp>
        <p:nvSpPr>
          <p:cNvPr id="563" name="Google Shape;563;p31"/>
          <p:cNvSpPr/>
          <p:nvPr/>
        </p:nvSpPr>
        <p:spPr>
          <a:xfrm>
            <a:off x="8243494" y="118872"/>
            <a:ext cx="682207" cy="676693"/>
          </a:xfrm>
          <a:prstGeom prst="diamond">
            <a:avLst/>
          </a:prstGeom>
          <a:noFill/>
          <a:ln cap="flat" cmpd="sng" w="76200">
            <a:solidFill>
              <a:srgbClr val="C6A03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4" name="Google Shape;564;p31"/>
          <p:cNvGrpSpPr/>
          <p:nvPr/>
        </p:nvGrpSpPr>
        <p:grpSpPr>
          <a:xfrm>
            <a:off x="7580376" y="118872"/>
            <a:ext cx="1345325" cy="676693"/>
            <a:chOff x="7394239" y="178206"/>
            <a:chExt cx="1529300" cy="767400"/>
          </a:xfrm>
        </p:grpSpPr>
        <p:sp>
          <p:nvSpPr>
            <p:cNvPr id="565" name="Google Shape;565;p31"/>
            <p:cNvSpPr/>
            <p:nvPr/>
          </p:nvSpPr>
          <p:spPr>
            <a:xfrm>
              <a:off x="8148039" y="178206"/>
              <a:ext cx="775500" cy="767400"/>
            </a:xfrm>
            <a:prstGeom prst="diamond">
              <a:avLst/>
            </a:prstGeom>
            <a:noFill/>
            <a:ln cap="flat" cmpd="sng" w="76200">
              <a:solidFill>
                <a:srgbClr val="C6A03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31"/>
            <p:cNvSpPr txBox="1"/>
            <p:nvPr/>
          </p:nvSpPr>
          <p:spPr>
            <a:xfrm>
              <a:off x="7394239" y="388253"/>
              <a:ext cx="1143000" cy="347400"/>
            </a:xfrm>
            <a:prstGeom prst="rect">
              <a:avLst/>
            </a:prstGeom>
            <a:solidFill>
              <a:srgbClr val="C6A03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DESIGN</a:t>
              </a:r>
              <a:endParaRPr b="0" i="0" sz="1200" u="none" cap="none" strike="noStrike">
                <a:solidFill>
                  <a:srgbClr val="FFFFFF"/>
                </a:solidFill>
                <a:latin typeface="Open Sans SemiBold"/>
                <a:ea typeface="Open Sans SemiBold"/>
                <a:cs typeface="Open Sans SemiBold"/>
                <a:sym typeface="Open Sans SemiBold"/>
              </a:endParaRPr>
            </a:p>
          </p:txBody>
        </p:sp>
      </p:grpSp>
      <p:sp>
        <p:nvSpPr>
          <p:cNvPr id="567" name="Google Shape;567;p31"/>
          <p:cNvSpPr txBox="1"/>
          <p:nvPr/>
        </p:nvSpPr>
        <p:spPr>
          <a:xfrm>
            <a:off x="3535350" y="4834500"/>
            <a:ext cx="1921200" cy="30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Screenshot of task 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32"/>
          <p:cNvPicPr preferRelativeResize="0"/>
          <p:nvPr/>
        </p:nvPicPr>
        <p:blipFill rotWithShape="1">
          <a:blip r:embed="rId3">
            <a:alphaModFix/>
          </a:blip>
          <a:srcRect b="0" l="0" r="0" t="0"/>
          <a:stretch/>
        </p:blipFill>
        <p:spPr>
          <a:xfrm>
            <a:off x="7160625" y="809273"/>
            <a:ext cx="1733100" cy="3420202"/>
          </a:xfrm>
          <a:prstGeom prst="rect">
            <a:avLst/>
          </a:prstGeom>
          <a:noFill/>
          <a:ln>
            <a:noFill/>
          </a:ln>
        </p:spPr>
      </p:pic>
      <p:sp>
        <p:nvSpPr>
          <p:cNvPr id="573" name="Google Shape;573;p32"/>
          <p:cNvSpPr txBox="1"/>
          <p:nvPr/>
        </p:nvSpPr>
        <p:spPr>
          <a:xfrm>
            <a:off x="270650" y="7250"/>
            <a:ext cx="5800500" cy="4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Montserrat"/>
                <a:ea typeface="Montserrat"/>
                <a:cs typeface="Montserrat"/>
                <a:sym typeface="Montserrat"/>
              </a:rPr>
              <a:t>Mid-Fidelity Usability Test Report</a:t>
            </a:r>
            <a:endParaRPr b="1" i="0" sz="2400" u="none" cap="none" strike="noStrike">
              <a:solidFill>
                <a:srgbClr val="000000"/>
              </a:solidFill>
              <a:latin typeface="Montserrat"/>
              <a:ea typeface="Montserrat"/>
              <a:cs typeface="Montserrat"/>
              <a:sym typeface="Montserrat"/>
            </a:endParaRPr>
          </a:p>
        </p:txBody>
      </p:sp>
      <p:sp>
        <p:nvSpPr>
          <p:cNvPr id="574" name="Google Shape;574;p32"/>
          <p:cNvSpPr txBox="1"/>
          <p:nvPr/>
        </p:nvSpPr>
        <p:spPr>
          <a:xfrm>
            <a:off x="270650" y="608200"/>
            <a:ext cx="5533800" cy="4448700"/>
          </a:xfrm>
          <a:prstGeom prst="rect">
            <a:avLst/>
          </a:prstGeom>
          <a:noFill/>
          <a:ln>
            <a:noFill/>
          </a:ln>
        </p:spPr>
        <p:txBody>
          <a:bodyPr anchorCtr="0" anchor="t" bIns="91425" lIns="91425" spcFirstLastPara="1" rIns="91425" wrap="square" tIns="91425">
            <a:noAutofit/>
          </a:bodyPr>
          <a:lstStyle/>
          <a:p>
            <a:pPr indent="0" lvl="0" marL="0" marR="0" rtl="0" algn="l">
              <a:lnSpc>
                <a:spcPct val="95000"/>
              </a:lnSpc>
              <a:spcBef>
                <a:spcPts val="0"/>
              </a:spcBef>
              <a:spcAft>
                <a:spcPts val="0"/>
              </a:spcAft>
              <a:buClr>
                <a:srgbClr val="000000"/>
              </a:buClr>
              <a:buSzPts val="1500"/>
              <a:buFont typeface="Arial"/>
              <a:buNone/>
            </a:pPr>
            <a:r>
              <a:rPr b="1" i="0" lang="en" sz="1500" u="sng" cap="none" strike="noStrike">
                <a:solidFill>
                  <a:srgbClr val="45818E"/>
                </a:solidFill>
                <a:latin typeface="Montserrat"/>
                <a:ea typeface="Montserrat"/>
                <a:cs typeface="Montserrat"/>
                <a:sym typeface="Montserrat"/>
              </a:rPr>
              <a:t>Feature 1</a:t>
            </a:r>
            <a:r>
              <a:rPr b="1" i="0" lang="en" sz="1500" u="none" cap="none" strike="noStrike">
                <a:solidFill>
                  <a:srgbClr val="45818E"/>
                </a:solidFill>
                <a:latin typeface="Montserrat"/>
                <a:ea typeface="Montserrat"/>
                <a:cs typeface="Montserrat"/>
                <a:sym typeface="Montserrat"/>
              </a:rPr>
              <a:t>:</a:t>
            </a:r>
            <a:r>
              <a:rPr b="1" i="0" lang="en" sz="1500" u="none" cap="none" strike="noStrike">
                <a:solidFill>
                  <a:srgbClr val="000000"/>
                </a:solidFill>
                <a:latin typeface="Montserrat"/>
                <a:ea typeface="Montserrat"/>
                <a:cs typeface="Montserrat"/>
                <a:sym typeface="Montserrat"/>
              </a:rPr>
              <a:t> Submitting a Work Ticket</a:t>
            </a:r>
            <a:endParaRPr b="0" i="0" sz="1500" u="none" cap="none" strike="noStrike">
              <a:solidFill>
                <a:schemeClr val="dk1"/>
              </a:solidFill>
              <a:latin typeface="Montserrat Medium"/>
              <a:ea typeface="Montserrat Medium"/>
              <a:cs typeface="Montserrat Medium"/>
              <a:sym typeface="Montserrat Medium"/>
            </a:endParaRPr>
          </a:p>
          <a:p>
            <a:pPr indent="0" lvl="0" marL="0" marR="0" rtl="0" algn="l">
              <a:lnSpc>
                <a:spcPct val="95000"/>
              </a:lnSpc>
              <a:spcBef>
                <a:spcPts val="600"/>
              </a:spcBef>
              <a:spcAft>
                <a:spcPts val="0"/>
              </a:spcAft>
              <a:buClr>
                <a:srgbClr val="000000"/>
              </a:buClr>
              <a:buSzPts val="1800"/>
              <a:buFont typeface="Arial"/>
              <a:buNone/>
            </a:pPr>
            <a:r>
              <a:rPr b="1" i="0" lang="en" sz="1800" u="none" cap="none" strike="noStrike">
                <a:solidFill>
                  <a:schemeClr val="dk1"/>
                </a:solidFill>
                <a:latin typeface="Montserrat"/>
                <a:ea typeface="Montserrat"/>
                <a:cs typeface="Montserrat"/>
                <a:sym typeface="Montserrat"/>
              </a:rPr>
              <a:t>5/7</a:t>
            </a:r>
            <a:r>
              <a:rPr b="0" i="0" lang="en" sz="1800" u="none" cap="none" strike="noStrike">
                <a:solidFill>
                  <a:schemeClr val="dk1"/>
                </a:solidFill>
                <a:latin typeface="Montserrat"/>
                <a:ea typeface="Montserrat"/>
                <a:cs typeface="Montserrat"/>
                <a:sym typeface="Montserrat"/>
              </a:rPr>
              <a:t> </a:t>
            </a:r>
            <a:r>
              <a:rPr b="0" i="0" lang="en" sz="1500" u="none" cap="none" strike="noStrike">
                <a:solidFill>
                  <a:schemeClr val="dk1"/>
                </a:solidFill>
                <a:latin typeface="Montserrat"/>
                <a:ea typeface="Montserrat"/>
                <a:cs typeface="Montserrat"/>
                <a:sym typeface="Montserrat"/>
              </a:rPr>
              <a:t>users successfully submitted a work ticket</a:t>
            </a:r>
            <a:endParaRPr b="0" i="0" sz="1500" u="none" cap="none" strike="noStrike">
              <a:solidFill>
                <a:schemeClr val="dk1"/>
              </a:solidFill>
              <a:latin typeface="Montserrat"/>
              <a:ea typeface="Montserrat"/>
              <a:cs typeface="Montserrat"/>
              <a:sym typeface="Montserrat"/>
            </a:endParaRPr>
          </a:p>
          <a:p>
            <a:pPr indent="-323850" lvl="0" marL="457200" marR="0" rtl="0" algn="l">
              <a:lnSpc>
                <a:spcPct val="95000"/>
              </a:lnSpc>
              <a:spcBef>
                <a:spcPts val="400"/>
              </a:spcBef>
              <a:spcAft>
                <a:spcPts val="0"/>
              </a:spcAft>
              <a:buClr>
                <a:schemeClr val="dk1"/>
              </a:buClr>
              <a:buSzPts val="1500"/>
              <a:buFont typeface="Montserrat"/>
              <a:buChar char="●"/>
            </a:pPr>
            <a:r>
              <a:rPr b="1" i="0" lang="en" sz="1500" u="none" cap="none" strike="noStrike">
                <a:solidFill>
                  <a:schemeClr val="dk1"/>
                </a:solidFill>
                <a:latin typeface="Montserrat"/>
                <a:ea typeface="Montserrat"/>
                <a:cs typeface="Montserrat"/>
                <a:sym typeface="Montserrat"/>
              </a:rPr>
              <a:t>1 user </a:t>
            </a:r>
            <a:r>
              <a:rPr b="0" i="0" lang="en" sz="1500" u="none" cap="none" strike="noStrike">
                <a:solidFill>
                  <a:schemeClr val="dk1"/>
                </a:solidFill>
                <a:latin typeface="Montserrat"/>
                <a:ea typeface="Montserrat"/>
                <a:cs typeface="Montserrat"/>
                <a:sym typeface="Montserrat"/>
              </a:rPr>
              <a:t>said she could reach maintenance </a:t>
            </a:r>
            <a:endParaRPr b="0" i="0" sz="1500" u="none" cap="none" strike="noStrike">
              <a:solidFill>
                <a:schemeClr val="dk1"/>
              </a:solidFill>
              <a:latin typeface="Montserrat"/>
              <a:ea typeface="Montserrat"/>
              <a:cs typeface="Montserrat"/>
              <a:sym typeface="Montserrat"/>
            </a:endParaRPr>
          </a:p>
          <a:p>
            <a:pPr indent="0" lvl="0" marL="457200" marR="0" rtl="0" algn="l">
              <a:lnSpc>
                <a:spcPct val="95000"/>
              </a:lnSpc>
              <a:spcBef>
                <a:spcPts val="400"/>
              </a:spcBef>
              <a:spcAft>
                <a:spcPts val="0"/>
              </a:spcAft>
              <a:buClr>
                <a:srgbClr val="000000"/>
              </a:buClr>
              <a:buSzPts val="1500"/>
              <a:buFont typeface="Arial"/>
              <a:buNone/>
            </a:pPr>
            <a:r>
              <a:rPr b="0" i="0" lang="en" sz="1500" u="none" cap="none" strike="noStrike">
                <a:solidFill>
                  <a:schemeClr val="dk1"/>
                </a:solidFill>
                <a:latin typeface="Montserrat"/>
                <a:ea typeface="Montserrat"/>
                <a:cs typeface="Montserrat"/>
                <a:sym typeface="Montserrat"/>
              </a:rPr>
              <a:t>quicker if she sent a chat </a:t>
            </a:r>
            <a:endParaRPr b="0" i="0" sz="1500" u="none" cap="none" strike="noStrike">
              <a:solidFill>
                <a:schemeClr val="dk1"/>
              </a:solidFill>
              <a:latin typeface="Montserrat"/>
              <a:ea typeface="Montserrat"/>
              <a:cs typeface="Montserrat"/>
              <a:sym typeface="Montserrat"/>
            </a:endParaRPr>
          </a:p>
          <a:p>
            <a:pPr indent="0" lvl="0" marL="0" marR="0" rtl="0" algn="l">
              <a:lnSpc>
                <a:spcPct val="100000"/>
              </a:lnSpc>
              <a:spcBef>
                <a:spcPts val="40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a:p>
            <a:pPr indent="0" lvl="0" marL="457200" marR="0" rtl="0" algn="l">
              <a:lnSpc>
                <a:spcPct val="95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457200" marR="0" rtl="0" algn="l">
              <a:lnSpc>
                <a:spcPct val="95000"/>
              </a:lnSpc>
              <a:spcBef>
                <a:spcPts val="40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457200" marR="0" rtl="0" algn="l">
              <a:lnSpc>
                <a:spcPct val="95000"/>
              </a:lnSpc>
              <a:spcBef>
                <a:spcPts val="400"/>
              </a:spcBef>
              <a:spcAft>
                <a:spcPts val="40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p:txBody>
      </p:sp>
      <p:sp>
        <p:nvSpPr>
          <p:cNvPr id="575" name="Google Shape;575;p32"/>
          <p:cNvSpPr txBox="1"/>
          <p:nvPr/>
        </p:nvSpPr>
        <p:spPr>
          <a:xfrm>
            <a:off x="7288050" y="4224025"/>
            <a:ext cx="1733100" cy="36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1100"/>
              <a:buFont typeface="Arial"/>
              <a:buNone/>
            </a:pPr>
            <a:r>
              <a:rPr b="0" i="0" lang="en" sz="1100" u="none" cap="none" strike="noStrike">
                <a:solidFill>
                  <a:srgbClr val="000000"/>
                </a:solidFill>
                <a:latin typeface="Montserrat Medium"/>
                <a:ea typeface="Montserrat Medium"/>
                <a:cs typeface="Montserrat Medium"/>
                <a:sym typeface="Montserrat Medium"/>
              </a:rPr>
              <a:t>Submit Work Ticket</a:t>
            </a:r>
            <a:endParaRPr b="0" i="0" sz="1100" u="none" cap="none" strike="noStrike">
              <a:solidFill>
                <a:srgbClr val="000000"/>
              </a:solidFill>
              <a:latin typeface="Montserrat Medium"/>
              <a:ea typeface="Montserrat Medium"/>
              <a:cs typeface="Montserrat Medium"/>
              <a:sym typeface="Montserrat Medium"/>
            </a:endParaRPr>
          </a:p>
        </p:txBody>
      </p:sp>
      <p:sp>
        <p:nvSpPr>
          <p:cNvPr id="576" name="Google Shape;576;p32"/>
          <p:cNvSpPr txBox="1"/>
          <p:nvPr/>
        </p:nvSpPr>
        <p:spPr>
          <a:xfrm>
            <a:off x="270650" y="1974700"/>
            <a:ext cx="4451400" cy="236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sng" cap="none" strike="noStrike">
                <a:solidFill>
                  <a:srgbClr val="45818E"/>
                </a:solidFill>
                <a:latin typeface="Montserrat"/>
                <a:ea typeface="Montserrat"/>
                <a:cs typeface="Montserrat"/>
                <a:sym typeface="Montserrat"/>
              </a:rPr>
              <a:t>Analysis</a:t>
            </a:r>
            <a:r>
              <a:rPr b="1" i="0" lang="en" sz="1500" u="none" cap="none" strike="noStrike">
                <a:solidFill>
                  <a:srgbClr val="45818E"/>
                </a:solidFill>
                <a:latin typeface="Montserrat"/>
                <a:ea typeface="Montserrat"/>
                <a:cs typeface="Montserrat"/>
                <a:sym typeface="Montserrat"/>
              </a:rPr>
              <a:t>:</a:t>
            </a:r>
            <a:endParaRPr b="0" i="0" sz="1500" u="none" cap="none" strike="noStrike">
              <a:solidFill>
                <a:srgbClr val="000000"/>
              </a:solidFill>
              <a:latin typeface="Montserrat"/>
              <a:ea typeface="Montserrat"/>
              <a:cs typeface="Montserrat"/>
              <a:sym typeface="Montserrat"/>
            </a:endParaRPr>
          </a:p>
          <a:p>
            <a:pPr indent="-323850" lvl="0" marL="457200" marR="0" rtl="0" algn="l">
              <a:lnSpc>
                <a:spcPct val="100000"/>
              </a:lnSpc>
              <a:spcBef>
                <a:spcPts val="700"/>
              </a:spcBef>
              <a:spcAft>
                <a:spcPts val="0"/>
              </a:spcAft>
              <a:buClr>
                <a:srgbClr val="000000"/>
              </a:buClr>
              <a:buSzPts val="1500"/>
              <a:buFont typeface="Montserrat"/>
              <a:buChar char="●"/>
            </a:pPr>
            <a:r>
              <a:rPr b="0" i="0" lang="en" sz="1500" u="none" cap="none" strike="noStrike">
                <a:solidFill>
                  <a:srgbClr val="000000"/>
                </a:solidFill>
                <a:latin typeface="Montserrat"/>
                <a:ea typeface="Montserrat"/>
                <a:cs typeface="Montserrat"/>
                <a:sym typeface="Montserrat"/>
              </a:rPr>
              <a:t>Most users understood to find the work ticket form in the universal menu bar</a:t>
            </a:r>
            <a:endParaRPr b="0" i="0" sz="1500" u="none" cap="none" strike="noStrike">
              <a:solidFill>
                <a:srgbClr val="000000"/>
              </a:solidFill>
              <a:latin typeface="Montserrat"/>
              <a:ea typeface="Montserrat"/>
              <a:cs typeface="Montserrat"/>
              <a:sym typeface="Montserrat"/>
            </a:endParaRPr>
          </a:p>
          <a:p>
            <a:pPr indent="-323850" lvl="0" marL="457200" marR="0" rtl="0" algn="l">
              <a:lnSpc>
                <a:spcPct val="100000"/>
              </a:lnSpc>
              <a:spcBef>
                <a:spcPts val="700"/>
              </a:spcBef>
              <a:spcAft>
                <a:spcPts val="0"/>
              </a:spcAft>
              <a:buClr>
                <a:srgbClr val="000000"/>
              </a:buClr>
              <a:buSzPts val="1500"/>
              <a:buFont typeface="Montserrat"/>
              <a:buChar char="●"/>
            </a:pPr>
            <a:r>
              <a:rPr b="0" i="0" lang="en" sz="1500" u="none" cap="none" strike="noStrike">
                <a:solidFill>
                  <a:srgbClr val="000000"/>
                </a:solidFill>
                <a:latin typeface="Montserrat"/>
                <a:ea typeface="Montserrat"/>
                <a:cs typeface="Montserrat"/>
                <a:sym typeface="Montserrat"/>
              </a:rPr>
              <a:t>2 users wanted a“submit” after filling out the form but because the iphone keyboard was out, she would have to tap “return”, in order to then tap the “submit” button</a:t>
            </a:r>
            <a:endParaRPr b="0" i="0" sz="1500" u="none" cap="none" strike="noStrike">
              <a:solidFill>
                <a:srgbClr val="000000"/>
              </a:solidFill>
              <a:latin typeface="Montserrat"/>
              <a:ea typeface="Montserrat"/>
              <a:cs typeface="Montserrat"/>
              <a:sym typeface="Montserrat"/>
            </a:endParaRPr>
          </a:p>
          <a:p>
            <a:pPr indent="0" lvl="0" marL="0" marR="0" rtl="0" algn="l">
              <a:lnSpc>
                <a:spcPct val="100000"/>
              </a:lnSpc>
              <a:spcBef>
                <a:spcPts val="700"/>
              </a:spcBef>
              <a:spcAft>
                <a:spcPts val="0"/>
              </a:spcAft>
              <a:buClr>
                <a:srgbClr val="000000"/>
              </a:buClr>
              <a:buSzPts val="1500"/>
              <a:buFont typeface="Arial"/>
              <a:buNone/>
            </a:pPr>
            <a:r>
              <a:rPr b="1" i="0" lang="en" sz="1500" u="sng" cap="none" strike="noStrike">
                <a:solidFill>
                  <a:srgbClr val="45818E"/>
                </a:solidFill>
                <a:latin typeface="Montserrat"/>
                <a:ea typeface="Montserrat"/>
                <a:cs typeface="Montserrat"/>
                <a:sym typeface="Montserrat"/>
              </a:rPr>
              <a:t>Recommendations</a:t>
            </a:r>
            <a:r>
              <a:rPr b="1" i="0" lang="en" sz="1500" u="none" cap="none" strike="noStrike">
                <a:solidFill>
                  <a:srgbClr val="45818E"/>
                </a:solidFill>
                <a:latin typeface="Montserrat"/>
                <a:ea typeface="Montserrat"/>
                <a:cs typeface="Montserrat"/>
                <a:sym typeface="Montserrat"/>
              </a:rPr>
              <a:t>:</a:t>
            </a:r>
            <a:endParaRPr b="1" i="0" sz="1500" u="none" cap="none" strike="noStrike">
              <a:solidFill>
                <a:srgbClr val="45818E"/>
              </a:solidFill>
              <a:latin typeface="Montserrat"/>
              <a:ea typeface="Montserrat"/>
              <a:cs typeface="Montserrat"/>
              <a:sym typeface="Montserrat"/>
            </a:endParaRPr>
          </a:p>
          <a:p>
            <a:pPr indent="-323850" lvl="0" marL="457200" marR="0" rtl="0" algn="l">
              <a:lnSpc>
                <a:spcPct val="100000"/>
              </a:lnSpc>
              <a:spcBef>
                <a:spcPts val="700"/>
              </a:spcBef>
              <a:spcAft>
                <a:spcPts val="0"/>
              </a:spcAft>
              <a:buClr>
                <a:schemeClr val="dk1"/>
              </a:buClr>
              <a:buSzPts val="1500"/>
              <a:buFont typeface="Montserrat"/>
              <a:buChar char="●"/>
            </a:pPr>
            <a:r>
              <a:rPr b="0" i="0" lang="en" sz="1500" u="none" cap="none" strike="noStrike">
                <a:solidFill>
                  <a:schemeClr val="dk1"/>
                </a:solidFill>
                <a:latin typeface="Montserrat"/>
                <a:ea typeface="Montserrat"/>
                <a:cs typeface="Montserrat"/>
                <a:sym typeface="Montserrat"/>
              </a:rPr>
              <a:t>Add a “Next” button on the screen</a:t>
            </a:r>
            <a:endParaRPr b="0" i="0" sz="1500" u="none" cap="none" strike="noStrike">
              <a:solidFill>
                <a:srgbClr val="000000"/>
              </a:solidFill>
              <a:latin typeface="Montserrat"/>
              <a:ea typeface="Montserrat"/>
              <a:cs typeface="Montserrat"/>
              <a:sym typeface="Montserrat"/>
            </a:endParaRPr>
          </a:p>
          <a:p>
            <a:pPr indent="0" lvl="0" marL="0" marR="0" rtl="0" algn="l">
              <a:lnSpc>
                <a:spcPct val="100000"/>
              </a:lnSpc>
              <a:spcBef>
                <a:spcPts val="700"/>
              </a:spcBef>
              <a:spcAft>
                <a:spcPts val="70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p:txBody>
      </p:sp>
      <p:sp>
        <p:nvSpPr>
          <p:cNvPr id="577" name="Google Shape;577;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78" name="Google Shape;578;p32"/>
          <p:cNvSpPr txBox="1"/>
          <p:nvPr/>
        </p:nvSpPr>
        <p:spPr>
          <a:xfrm>
            <a:off x="6759675" y="101750"/>
            <a:ext cx="1664400" cy="291000"/>
          </a:xfrm>
          <a:prstGeom prst="rect">
            <a:avLst/>
          </a:prstGeom>
          <a:solidFill>
            <a:srgbClr val="F1C232"/>
          </a:solidFill>
          <a:ln>
            <a:noFill/>
          </a:ln>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Roboto"/>
                <a:ea typeface="Roboto"/>
                <a:cs typeface="Roboto"/>
                <a:sym typeface="Roboto"/>
              </a:rPr>
              <a:t>Minor Issue</a:t>
            </a:r>
            <a:endParaRPr b="1" i="0" sz="1400" u="none" cap="none" strike="noStrike">
              <a:solidFill>
                <a:srgbClr val="FFFFFF"/>
              </a:solidFill>
              <a:latin typeface="Roboto"/>
              <a:ea typeface="Roboto"/>
              <a:cs typeface="Roboto"/>
              <a:sym typeface="Roboto"/>
            </a:endParaRPr>
          </a:p>
        </p:txBody>
      </p:sp>
      <p:cxnSp>
        <p:nvCxnSpPr>
          <p:cNvPr id="579" name="Google Shape;579;p32"/>
          <p:cNvCxnSpPr/>
          <p:nvPr/>
        </p:nvCxnSpPr>
        <p:spPr>
          <a:xfrm>
            <a:off x="193350" y="494725"/>
            <a:ext cx="8729100" cy="0"/>
          </a:xfrm>
          <a:prstGeom prst="straightConnector1">
            <a:avLst/>
          </a:prstGeom>
          <a:noFill/>
          <a:ln cap="flat" cmpd="sng" w="9525">
            <a:solidFill>
              <a:schemeClr val="dk2"/>
            </a:solidFill>
            <a:prstDash val="solid"/>
            <a:round/>
            <a:headEnd len="sm" w="sm" type="none"/>
            <a:tailEnd len="sm" w="sm" type="none"/>
          </a:ln>
        </p:spPr>
      </p:cxnSp>
      <p:sp>
        <p:nvSpPr>
          <p:cNvPr id="580" name="Google Shape;580;p32"/>
          <p:cNvSpPr txBox="1"/>
          <p:nvPr/>
        </p:nvSpPr>
        <p:spPr>
          <a:xfrm>
            <a:off x="5197126" y="4224025"/>
            <a:ext cx="2006100" cy="3630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100"/>
              <a:buFont typeface="Arial"/>
              <a:buNone/>
            </a:pPr>
            <a:r>
              <a:rPr b="0" i="0" lang="en" sz="1100" u="none" cap="none" strike="noStrike">
                <a:solidFill>
                  <a:srgbClr val="000000"/>
                </a:solidFill>
                <a:latin typeface="Montserrat Medium"/>
                <a:ea typeface="Montserrat Medium"/>
                <a:cs typeface="Montserrat Medium"/>
                <a:sym typeface="Montserrat Medium"/>
              </a:rPr>
              <a:t>Home Screen - Menu Bar</a:t>
            </a:r>
            <a:endParaRPr b="0" i="0" sz="1100" u="none" cap="none" strike="noStrike">
              <a:solidFill>
                <a:srgbClr val="000000"/>
              </a:solidFill>
              <a:latin typeface="Montserrat Medium"/>
              <a:ea typeface="Montserrat Medium"/>
              <a:cs typeface="Montserrat Medium"/>
              <a:sym typeface="Montserrat Medium"/>
            </a:endParaRPr>
          </a:p>
        </p:txBody>
      </p:sp>
      <p:sp>
        <p:nvSpPr>
          <p:cNvPr id="581" name="Google Shape;581;p32"/>
          <p:cNvSpPr/>
          <p:nvPr/>
        </p:nvSpPr>
        <p:spPr>
          <a:xfrm>
            <a:off x="8235875" y="3573250"/>
            <a:ext cx="686700" cy="291000"/>
          </a:xfrm>
          <a:prstGeom prst="flowChartConnector">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2" name="Google Shape;582;p32"/>
          <p:cNvPicPr preferRelativeResize="0"/>
          <p:nvPr/>
        </p:nvPicPr>
        <p:blipFill rotWithShape="1">
          <a:blip r:embed="rId4">
            <a:alphaModFix/>
          </a:blip>
          <a:srcRect b="0" l="0" r="0" t="0"/>
          <a:stretch/>
        </p:blipFill>
        <p:spPr>
          <a:xfrm>
            <a:off x="5245975" y="773525"/>
            <a:ext cx="1913375" cy="3518092"/>
          </a:xfrm>
          <a:prstGeom prst="rect">
            <a:avLst/>
          </a:prstGeom>
          <a:noFill/>
          <a:ln>
            <a:noFill/>
          </a:ln>
        </p:spPr>
      </p:pic>
      <p:sp>
        <p:nvSpPr>
          <p:cNvPr id="583" name="Google Shape;583;p32"/>
          <p:cNvSpPr/>
          <p:nvPr/>
        </p:nvSpPr>
        <p:spPr>
          <a:xfrm>
            <a:off x="5516950" y="2422800"/>
            <a:ext cx="793800" cy="291000"/>
          </a:xfrm>
          <a:prstGeom prst="flowChartConnector">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32"/>
          <p:cNvSpPr/>
          <p:nvPr/>
        </p:nvSpPr>
        <p:spPr>
          <a:xfrm>
            <a:off x="5197125" y="2390250"/>
            <a:ext cx="381000" cy="363000"/>
          </a:xfrm>
          <a:prstGeom prst="ellipse">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585" name="Google Shape;585;p32"/>
          <p:cNvSpPr/>
          <p:nvPr/>
        </p:nvSpPr>
        <p:spPr>
          <a:xfrm>
            <a:off x="7964100" y="3408575"/>
            <a:ext cx="381000" cy="363000"/>
          </a:xfrm>
          <a:prstGeom prst="ellipse">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586" name="Google Shape;586;p32"/>
          <p:cNvSpPr/>
          <p:nvPr/>
        </p:nvSpPr>
        <p:spPr>
          <a:xfrm>
            <a:off x="338775" y="2337875"/>
            <a:ext cx="381000" cy="363000"/>
          </a:xfrm>
          <a:prstGeom prst="ellipse">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587" name="Google Shape;587;p32"/>
          <p:cNvSpPr/>
          <p:nvPr/>
        </p:nvSpPr>
        <p:spPr>
          <a:xfrm>
            <a:off x="338775" y="2879775"/>
            <a:ext cx="381000" cy="363000"/>
          </a:xfrm>
          <a:prstGeom prst="ellipse">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33"/>
          <p:cNvSpPr txBox="1"/>
          <p:nvPr>
            <p:ph idx="1" type="body"/>
          </p:nvPr>
        </p:nvSpPr>
        <p:spPr>
          <a:xfrm>
            <a:off x="4040000" y="1091400"/>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t/>
            </a:r>
            <a:endParaRPr b="1" sz="3000">
              <a:solidFill>
                <a:schemeClr val="dk1"/>
              </a:solidFill>
              <a:latin typeface="Montserrat"/>
              <a:ea typeface="Montserrat"/>
              <a:cs typeface="Montserrat"/>
              <a:sym typeface="Montserrat"/>
            </a:endParaRPr>
          </a:p>
          <a:p>
            <a:pPr indent="0" lvl="0" marL="0" rtl="0" algn="ctr">
              <a:lnSpc>
                <a:spcPct val="100000"/>
              </a:lnSpc>
              <a:spcBef>
                <a:spcPts val="0"/>
              </a:spcBef>
              <a:spcAft>
                <a:spcPts val="0"/>
              </a:spcAft>
              <a:buClr>
                <a:schemeClr val="dk1"/>
              </a:buClr>
              <a:buSzPts val="1100"/>
              <a:buFont typeface="Arial"/>
              <a:buNone/>
            </a:pPr>
            <a:r>
              <a:rPr b="1" lang="en" sz="1800">
                <a:solidFill>
                  <a:schemeClr val="dk1"/>
                </a:solidFill>
                <a:latin typeface="Montserrat"/>
                <a:ea typeface="Montserrat"/>
                <a:cs typeface="Montserrat"/>
                <a:sym typeface="Montserrat"/>
              </a:rPr>
              <a:t>Scenario #2</a:t>
            </a:r>
            <a:endParaRPr b="1" sz="1800">
              <a:solidFill>
                <a:schemeClr val="dk1"/>
              </a:solidFill>
              <a:latin typeface="Montserrat"/>
              <a:ea typeface="Montserrat"/>
              <a:cs typeface="Montserrat"/>
              <a:sym typeface="Montserrat"/>
            </a:endParaRPr>
          </a:p>
          <a:p>
            <a:pPr indent="0" lvl="0" marL="0" rtl="0" algn="ctr">
              <a:lnSpc>
                <a:spcPct val="100000"/>
              </a:lnSpc>
              <a:spcBef>
                <a:spcPts val="0"/>
              </a:spcBef>
              <a:spcAft>
                <a:spcPts val="0"/>
              </a:spcAft>
              <a:buSzPts val="1400"/>
              <a:buNone/>
            </a:pPr>
            <a:r>
              <a:rPr lang="en" sz="1800">
                <a:solidFill>
                  <a:schemeClr val="dk1"/>
                </a:solidFill>
                <a:latin typeface="Montserrat"/>
                <a:ea typeface="Montserrat"/>
                <a:cs typeface="Montserrat"/>
                <a:sym typeface="Montserrat"/>
              </a:rPr>
              <a:t>You want to find out the status of the work ticket</a:t>
            </a:r>
            <a:endParaRPr b="1" sz="1800">
              <a:solidFill>
                <a:schemeClr val="dk1"/>
              </a:solidFill>
              <a:latin typeface="Montserrat"/>
              <a:ea typeface="Montserrat"/>
              <a:cs typeface="Montserrat"/>
              <a:sym typeface="Montserrat"/>
            </a:endParaRPr>
          </a:p>
          <a:p>
            <a:pPr indent="0" lvl="0" marL="0" rtl="0" algn="ctr">
              <a:lnSpc>
                <a:spcPct val="100000"/>
              </a:lnSpc>
              <a:spcBef>
                <a:spcPts val="0"/>
              </a:spcBef>
              <a:spcAft>
                <a:spcPts val="0"/>
              </a:spcAft>
              <a:buSzPts val="1400"/>
              <a:buNone/>
            </a:pPr>
            <a:r>
              <a:t/>
            </a:r>
            <a:endParaRPr sz="1800">
              <a:solidFill>
                <a:schemeClr val="dk1"/>
              </a:solidFill>
              <a:latin typeface="Montserrat"/>
              <a:ea typeface="Montserrat"/>
              <a:cs typeface="Montserrat"/>
              <a:sym typeface="Montserrat"/>
            </a:endParaRPr>
          </a:p>
          <a:p>
            <a:pPr indent="0" lvl="0" marL="0" rtl="0" algn="ctr">
              <a:lnSpc>
                <a:spcPct val="100000"/>
              </a:lnSpc>
              <a:spcBef>
                <a:spcPts val="0"/>
              </a:spcBef>
              <a:spcAft>
                <a:spcPts val="0"/>
              </a:spcAft>
              <a:buClr>
                <a:schemeClr val="dk1"/>
              </a:buClr>
              <a:buSzPts val="1100"/>
              <a:buFont typeface="Arial"/>
              <a:buNone/>
            </a:pPr>
            <a:r>
              <a:rPr b="1" lang="en" sz="1800">
                <a:solidFill>
                  <a:schemeClr val="dk1"/>
                </a:solidFill>
                <a:latin typeface="Montserrat"/>
                <a:ea typeface="Montserrat"/>
                <a:cs typeface="Montserrat"/>
                <a:sym typeface="Montserrat"/>
              </a:rPr>
              <a:t>Task: </a:t>
            </a:r>
            <a:r>
              <a:rPr lang="en" sz="1800" u="sng">
                <a:solidFill>
                  <a:schemeClr val="dk1"/>
                </a:solidFill>
                <a:latin typeface="Montserrat"/>
                <a:ea typeface="Montserrat"/>
                <a:cs typeface="Montserrat"/>
                <a:sym typeface="Montserrat"/>
              </a:rPr>
              <a:t>Send a text message to maintenance.</a:t>
            </a:r>
            <a:endParaRPr sz="1800" u="sng">
              <a:solidFill>
                <a:schemeClr val="dk1"/>
              </a:solidFill>
              <a:latin typeface="Montserrat"/>
              <a:ea typeface="Montserrat"/>
              <a:cs typeface="Montserrat"/>
              <a:sym typeface="Montserrat"/>
            </a:endParaRPr>
          </a:p>
          <a:p>
            <a:pPr indent="0" lvl="0" marL="0" rtl="0" algn="ctr">
              <a:lnSpc>
                <a:spcPct val="100000"/>
              </a:lnSpc>
              <a:spcBef>
                <a:spcPts val="0"/>
              </a:spcBef>
              <a:spcAft>
                <a:spcPts val="0"/>
              </a:spcAft>
              <a:buClr>
                <a:schemeClr val="dk1"/>
              </a:buClr>
              <a:buSzPts val="1100"/>
              <a:buFont typeface="Arial"/>
              <a:buNone/>
            </a:pPr>
            <a:r>
              <a:t/>
            </a:r>
            <a:endParaRPr b="1" sz="1800">
              <a:solidFill>
                <a:schemeClr val="dk1"/>
              </a:solidFill>
              <a:latin typeface="Montserrat"/>
              <a:ea typeface="Montserrat"/>
              <a:cs typeface="Montserrat"/>
              <a:sym typeface="Montserrat"/>
            </a:endParaRPr>
          </a:p>
          <a:p>
            <a:pPr indent="0" lvl="0" marL="0" rtl="0" algn="l">
              <a:lnSpc>
                <a:spcPct val="115000"/>
              </a:lnSpc>
              <a:spcBef>
                <a:spcPts val="0"/>
              </a:spcBef>
              <a:spcAft>
                <a:spcPts val="1600"/>
              </a:spcAft>
              <a:buSzPts val="1400"/>
              <a:buNone/>
            </a:pPr>
            <a:r>
              <a:t/>
            </a:r>
            <a:endParaRPr/>
          </a:p>
        </p:txBody>
      </p:sp>
      <p:grpSp>
        <p:nvGrpSpPr>
          <p:cNvPr id="593" name="Google Shape;593;p33"/>
          <p:cNvGrpSpPr/>
          <p:nvPr/>
        </p:nvGrpSpPr>
        <p:grpSpPr>
          <a:xfrm>
            <a:off x="7580376" y="118872"/>
            <a:ext cx="1345325" cy="676693"/>
            <a:chOff x="7394239" y="178206"/>
            <a:chExt cx="1529300" cy="767400"/>
          </a:xfrm>
        </p:grpSpPr>
        <p:sp>
          <p:nvSpPr>
            <p:cNvPr id="594" name="Google Shape;594;p33"/>
            <p:cNvSpPr/>
            <p:nvPr/>
          </p:nvSpPr>
          <p:spPr>
            <a:xfrm>
              <a:off x="8148039" y="178206"/>
              <a:ext cx="775500" cy="767400"/>
            </a:xfrm>
            <a:prstGeom prst="diamond">
              <a:avLst/>
            </a:prstGeom>
            <a:noFill/>
            <a:ln cap="flat" cmpd="sng" w="76200">
              <a:solidFill>
                <a:srgbClr val="C6A03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33"/>
            <p:cNvSpPr txBox="1"/>
            <p:nvPr/>
          </p:nvSpPr>
          <p:spPr>
            <a:xfrm>
              <a:off x="7394239" y="388253"/>
              <a:ext cx="1143000" cy="347400"/>
            </a:xfrm>
            <a:prstGeom prst="rect">
              <a:avLst/>
            </a:prstGeom>
            <a:solidFill>
              <a:srgbClr val="C6A03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DESIGN</a:t>
              </a:r>
              <a:endParaRPr b="0" i="0" sz="1200" u="none" cap="none" strike="noStrike">
                <a:solidFill>
                  <a:srgbClr val="FFFFFF"/>
                </a:solidFill>
                <a:latin typeface="Open Sans SemiBold"/>
                <a:ea typeface="Open Sans SemiBold"/>
                <a:cs typeface="Open Sans SemiBold"/>
                <a:sym typeface="Open Sans SemiBold"/>
              </a:endParaRPr>
            </a:p>
          </p:txBody>
        </p:sp>
      </p:grpSp>
      <p:pic>
        <p:nvPicPr>
          <p:cNvPr id="596" name="Google Shape;596;p33"/>
          <p:cNvPicPr preferRelativeResize="0"/>
          <p:nvPr/>
        </p:nvPicPr>
        <p:blipFill rotWithShape="1">
          <a:blip r:embed="rId3">
            <a:alphaModFix/>
          </a:blip>
          <a:srcRect b="0" l="0" r="0" t="0"/>
          <a:stretch/>
        </p:blipFill>
        <p:spPr>
          <a:xfrm>
            <a:off x="0" y="0"/>
            <a:ext cx="3429176" cy="5143500"/>
          </a:xfrm>
          <a:prstGeom prst="rect">
            <a:avLst/>
          </a:prstGeom>
          <a:noFill/>
          <a:ln>
            <a:noFill/>
          </a:ln>
        </p:spPr>
      </p:pic>
      <p:sp>
        <p:nvSpPr>
          <p:cNvPr id="597" name="Google Shape;597;p33"/>
          <p:cNvSpPr txBox="1"/>
          <p:nvPr/>
        </p:nvSpPr>
        <p:spPr>
          <a:xfrm>
            <a:off x="3478425" y="4834500"/>
            <a:ext cx="1921200" cy="30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Screenshot of task 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34"/>
          <p:cNvPicPr preferRelativeResize="0"/>
          <p:nvPr/>
        </p:nvPicPr>
        <p:blipFill rotWithShape="1">
          <a:blip r:embed="rId3">
            <a:alphaModFix/>
          </a:blip>
          <a:srcRect b="0" l="0" r="0" t="0"/>
          <a:stretch/>
        </p:blipFill>
        <p:spPr>
          <a:xfrm>
            <a:off x="7825675" y="2247125"/>
            <a:ext cx="1308710" cy="2505902"/>
          </a:xfrm>
          <a:prstGeom prst="rect">
            <a:avLst/>
          </a:prstGeom>
          <a:noFill/>
          <a:ln>
            <a:noFill/>
          </a:ln>
        </p:spPr>
      </p:pic>
      <p:pic>
        <p:nvPicPr>
          <p:cNvPr id="603" name="Google Shape;603;p34"/>
          <p:cNvPicPr preferRelativeResize="0"/>
          <p:nvPr/>
        </p:nvPicPr>
        <p:blipFill rotWithShape="1">
          <a:blip r:embed="rId4">
            <a:alphaModFix/>
          </a:blip>
          <a:srcRect b="0" l="0" r="0" t="0"/>
          <a:stretch/>
        </p:blipFill>
        <p:spPr>
          <a:xfrm>
            <a:off x="6669225" y="1322000"/>
            <a:ext cx="1224599" cy="2412958"/>
          </a:xfrm>
          <a:prstGeom prst="rect">
            <a:avLst/>
          </a:prstGeom>
          <a:noFill/>
          <a:ln>
            <a:noFill/>
          </a:ln>
        </p:spPr>
      </p:pic>
      <p:sp>
        <p:nvSpPr>
          <p:cNvPr id="604" name="Google Shape;604;p34"/>
          <p:cNvSpPr txBox="1"/>
          <p:nvPr/>
        </p:nvSpPr>
        <p:spPr>
          <a:xfrm>
            <a:off x="270650" y="7250"/>
            <a:ext cx="5533800" cy="4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Montserrat"/>
                <a:ea typeface="Montserrat"/>
                <a:cs typeface="Montserrat"/>
                <a:sym typeface="Montserrat"/>
              </a:rPr>
              <a:t>Mid-Fidelity Usability Test Report</a:t>
            </a:r>
            <a:endParaRPr b="1" i="0" sz="2400" u="none" cap="none" strike="noStrike">
              <a:solidFill>
                <a:srgbClr val="000000"/>
              </a:solidFill>
              <a:latin typeface="Montserrat"/>
              <a:ea typeface="Montserrat"/>
              <a:cs typeface="Montserrat"/>
              <a:sym typeface="Montserrat"/>
            </a:endParaRPr>
          </a:p>
        </p:txBody>
      </p:sp>
      <p:sp>
        <p:nvSpPr>
          <p:cNvPr id="605" name="Google Shape;605;p34"/>
          <p:cNvSpPr txBox="1"/>
          <p:nvPr/>
        </p:nvSpPr>
        <p:spPr>
          <a:xfrm>
            <a:off x="270650" y="608200"/>
            <a:ext cx="5079300" cy="2505900"/>
          </a:xfrm>
          <a:prstGeom prst="rect">
            <a:avLst/>
          </a:prstGeom>
          <a:noFill/>
          <a:ln>
            <a:noFill/>
          </a:ln>
        </p:spPr>
        <p:txBody>
          <a:bodyPr anchorCtr="0" anchor="t" bIns="91425" lIns="91425" spcFirstLastPara="1" rIns="91425" wrap="square" tIns="91425">
            <a:noAutofit/>
          </a:bodyPr>
          <a:lstStyle/>
          <a:p>
            <a:pPr indent="0" lvl="0" marL="0" marR="0" rtl="0" algn="l">
              <a:lnSpc>
                <a:spcPct val="95000"/>
              </a:lnSpc>
              <a:spcBef>
                <a:spcPts val="0"/>
              </a:spcBef>
              <a:spcAft>
                <a:spcPts val="0"/>
              </a:spcAft>
              <a:buClr>
                <a:srgbClr val="000000"/>
              </a:buClr>
              <a:buSzPts val="1500"/>
              <a:buFont typeface="Arial"/>
              <a:buNone/>
            </a:pPr>
            <a:r>
              <a:rPr b="1" i="0" lang="en" sz="1500" u="sng" cap="none" strike="noStrike">
                <a:solidFill>
                  <a:srgbClr val="45818E"/>
                </a:solidFill>
                <a:latin typeface="Montserrat"/>
                <a:ea typeface="Montserrat"/>
                <a:cs typeface="Montserrat"/>
                <a:sym typeface="Montserrat"/>
              </a:rPr>
              <a:t>Feature 2</a:t>
            </a:r>
            <a:r>
              <a:rPr b="1" i="0" lang="en" sz="1500" u="none" cap="none" strike="noStrike">
                <a:solidFill>
                  <a:srgbClr val="45818E"/>
                </a:solidFill>
                <a:latin typeface="Montserrat"/>
                <a:ea typeface="Montserrat"/>
                <a:cs typeface="Montserrat"/>
                <a:sym typeface="Montserrat"/>
              </a:rPr>
              <a:t>:</a:t>
            </a:r>
            <a:r>
              <a:rPr b="1" i="0" lang="en" sz="1500" u="none" cap="none" strike="noStrike">
                <a:solidFill>
                  <a:srgbClr val="000000"/>
                </a:solidFill>
                <a:latin typeface="Montserrat"/>
                <a:ea typeface="Montserrat"/>
                <a:cs typeface="Montserrat"/>
                <a:sym typeface="Montserrat"/>
              </a:rPr>
              <a:t> Send a text to maintenance </a:t>
            </a:r>
            <a:endParaRPr b="0" i="0" sz="1500" u="none" cap="none" strike="noStrike">
              <a:solidFill>
                <a:schemeClr val="dk1"/>
              </a:solidFill>
              <a:latin typeface="Montserrat Medium"/>
              <a:ea typeface="Montserrat Medium"/>
              <a:cs typeface="Montserrat Medium"/>
              <a:sym typeface="Montserrat Medium"/>
            </a:endParaRPr>
          </a:p>
          <a:p>
            <a:pPr indent="0" lvl="0" marL="0" marR="0" rtl="0" algn="l">
              <a:lnSpc>
                <a:spcPct val="95000"/>
              </a:lnSpc>
              <a:spcBef>
                <a:spcPts val="600"/>
              </a:spcBef>
              <a:spcAft>
                <a:spcPts val="0"/>
              </a:spcAft>
              <a:buClr>
                <a:srgbClr val="000000"/>
              </a:buClr>
              <a:buSzPts val="1800"/>
              <a:buFont typeface="Arial"/>
              <a:buNone/>
            </a:pPr>
            <a:r>
              <a:rPr b="1" i="0" lang="en" sz="1800" u="none" cap="none" strike="noStrike">
                <a:solidFill>
                  <a:schemeClr val="dk1"/>
                </a:solidFill>
                <a:latin typeface="Montserrat"/>
                <a:ea typeface="Montserrat"/>
                <a:cs typeface="Montserrat"/>
                <a:sym typeface="Montserrat"/>
              </a:rPr>
              <a:t>4/7</a:t>
            </a:r>
            <a:r>
              <a:rPr b="0" i="0" lang="en" sz="1800" u="none" cap="none" strike="noStrike">
                <a:solidFill>
                  <a:schemeClr val="dk1"/>
                </a:solidFill>
                <a:latin typeface="Montserrat"/>
                <a:ea typeface="Montserrat"/>
                <a:cs typeface="Montserrat"/>
                <a:sym typeface="Montserrat"/>
              </a:rPr>
              <a:t> </a:t>
            </a:r>
            <a:r>
              <a:rPr b="0" i="0" lang="en" sz="1500" u="none" cap="none" strike="noStrike">
                <a:solidFill>
                  <a:schemeClr val="dk1"/>
                </a:solidFill>
                <a:latin typeface="Montserrat"/>
                <a:ea typeface="Montserrat"/>
                <a:cs typeface="Montserrat"/>
                <a:sym typeface="Montserrat"/>
              </a:rPr>
              <a:t>users </a:t>
            </a:r>
            <a:r>
              <a:rPr b="1" i="0" lang="en" sz="1500" u="none" cap="none" strike="noStrike">
                <a:solidFill>
                  <a:srgbClr val="CC0000"/>
                </a:solidFill>
                <a:latin typeface="Montserrat"/>
                <a:ea typeface="Montserrat"/>
                <a:cs typeface="Montserrat"/>
                <a:sym typeface="Montserrat"/>
              </a:rPr>
              <a:t>failed</a:t>
            </a:r>
            <a:r>
              <a:rPr b="1" i="0" lang="en" sz="1500" u="none" cap="none" strike="noStrike">
                <a:solidFill>
                  <a:schemeClr val="dk1"/>
                </a:solidFill>
                <a:latin typeface="Montserrat"/>
                <a:ea typeface="Montserrat"/>
                <a:cs typeface="Montserrat"/>
                <a:sym typeface="Montserrat"/>
              </a:rPr>
              <a:t> </a:t>
            </a:r>
            <a:r>
              <a:rPr b="0" i="0" lang="en" sz="1500" u="none" cap="none" strike="noStrike">
                <a:solidFill>
                  <a:schemeClr val="dk1"/>
                </a:solidFill>
                <a:latin typeface="Montserrat"/>
                <a:ea typeface="Montserrat"/>
                <a:cs typeface="Montserrat"/>
                <a:sym typeface="Montserrat"/>
              </a:rPr>
              <a:t>this task, and</a:t>
            </a:r>
            <a:endParaRPr b="0" i="0" sz="1500" u="none" cap="none" strike="noStrike">
              <a:solidFill>
                <a:schemeClr val="dk1"/>
              </a:solidFill>
              <a:latin typeface="Montserrat"/>
              <a:ea typeface="Montserrat"/>
              <a:cs typeface="Montserrat"/>
              <a:sym typeface="Montserrat"/>
            </a:endParaRPr>
          </a:p>
          <a:p>
            <a:pPr indent="-323850" lvl="0" marL="457200" marR="0" rtl="0" algn="l">
              <a:lnSpc>
                <a:spcPct val="95000"/>
              </a:lnSpc>
              <a:spcBef>
                <a:spcPts val="400"/>
              </a:spcBef>
              <a:spcAft>
                <a:spcPts val="0"/>
              </a:spcAft>
              <a:buClr>
                <a:schemeClr val="dk1"/>
              </a:buClr>
              <a:buSzPts val="1500"/>
              <a:buFont typeface="Montserrat"/>
              <a:buChar char="●"/>
            </a:pPr>
            <a:r>
              <a:rPr b="0" i="0" lang="en" sz="1500" u="none" cap="none" strike="noStrike">
                <a:solidFill>
                  <a:schemeClr val="dk1"/>
                </a:solidFill>
                <a:latin typeface="Montserrat"/>
                <a:ea typeface="Montserrat"/>
                <a:cs typeface="Montserrat"/>
                <a:sym typeface="Montserrat"/>
              </a:rPr>
              <a:t>4 users went to the menu bar and tapped “Work Tickets History”</a:t>
            </a:r>
            <a:endParaRPr b="0" i="0" sz="1500" u="none" cap="none" strike="noStrike">
              <a:solidFill>
                <a:schemeClr val="dk1"/>
              </a:solidFill>
              <a:latin typeface="Montserrat"/>
              <a:ea typeface="Montserrat"/>
              <a:cs typeface="Montserrat"/>
              <a:sym typeface="Montserrat"/>
            </a:endParaRPr>
          </a:p>
          <a:p>
            <a:pPr indent="-323850" lvl="0" marL="457200" marR="0" rtl="0" algn="l">
              <a:lnSpc>
                <a:spcPct val="95000"/>
              </a:lnSpc>
              <a:spcBef>
                <a:spcPts val="0"/>
              </a:spcBef>
              <a:spcAft>
                <a:spcPts val="0"/>
              </a:spcAft>
              <a:buClr>
                <a:schemeClr val="dk1"/>
              </a:buClr>
              <a:buSzPts val="1500"/>
              <a:buFont typeface="Montserrat"/>
              <a:buChar char="●"/>
            </a:pPr>
            <a:r>
              <a:rPr b="0" i="0" lang="en" sz="1500" u="none" cap="none" strike="noStrike">
                <a:solidFill>
                  <a:schemeClr val="dk1"/>
                </a:solidFill>
                <a:latin typeface="Montserrat"/>
                <a:ea typeface="Montserrat"/>
                <a:cs typeface="Montserrat"/>
                <a:sym typeface="Montserrat"/>
              </a:rPr>
              <a:t>3 users tapped on other buttons before completing the task</a:t>
            </a:r>
            <a:endParaRPr b="0" i="0" sz="1500" u="none" cap="none" strike="noStrike">
              <a:solidFill>
                <a:schemeClr val="dk1"/>
              </a:solidFill>
              <a:latin typeface="Montserrat"/>
              <a:ea typeface="Montserrat"/>
              <a:cs typeface="Montserrat"/>
              <a:sym typeface="Montserrat"/>
            </a:endParaRPr>
          </a:p>
          <a:p>
            <a:pPr indent="0" lvl="0" marL="457200" marR="0" rtl="0" algn="l">
              <a:lnSpc>
                <a:spcPct val="95000"/>
              </a:lnSpc>
              <a:spcBef>
                <a:spcPts val="40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457200" marR="0" rtl="0" algn="l">
              <a:lnSpc>
                <a:spcPct val="95000"/>
              </a:lnSpc>
              <a:spcBef>
                <a:spcPts val="40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457200" marR="0" rtl="0" algn="l">
              <a:lnSpc>
                <a:spcPct val="95000"/>
              </a:lnSpc>
              <a:spcBef>
                <a:spcPts val="400"/>
              </a:spcBef>
              <a:spcAft>
                <a:spcPts val="40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p:txBody>
      </p:sp>
      <p:sp>
        <p:nvSpPr>
          <p:cNvPr id="606" name="Google Shape;606;p34"/>
          <p:cNvSpPr txBox="1"/>
          <p:nvPr/>
        </p:nvSpPr>
        <p:spPr>
          <a:xfrm>
            <a:off x="5260238" y="3122356"/>
            <a:ext cx="1603500" cy="3432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100"/>
              <a:buFont typeface="Arial"/>
              <a:buNone/>
            </a:pPr>
            <a:r>
              <a:rPr b="0" i="0" lang="en" sz="1100" u="none" cap="none" strike="noStrike">
                <a:solidFill>
                  <a:schemeClr val="dk1"/>
                </a:solidFill>
                <a:latin typeface="Montserrat Medium"/>
                <a:ea typeface="Montserrat Medium"/>
                <a:cs typeface="Montserrat Medium"/>
                <a:sym typeface="Montserrat Medium"/>
              </a:rPr>
              <a:t>Home Screen - </a:t>
            </a:r>
            <a:endParaRPr b="0" i="0" sz="1100" u="none" cap="none" strike="noStrike">
              <a:solidFill>
                <a:schemeClr val="dk1"/>
              </a:solidFill>
              <a:latin typeface="Montserrat Medium"/>
              <a:ea typeface="Montserrat Medium"/>
              <a:cs typeface="Montserrat Medium"/>
              <a:sym typeface="Montserrat Medium"/>
            </a:endParaRPr>
          </a:p>
          <a:p>
            <a:pPr indent="0" lvl="0" marL="0" marR="0" rtl="0" algn="ctr">
              <a:lnSpc>
                <a:spcPct val="90000"/>
              </a:lnSpc>
              <a:spcBef>
                <a:spcPts val="0"/>
              </a:spcBef>
              <a:spcAft>
                <a:spcPts val="0"/>
              </a:spcAft>
              <a:buClr>
                <a:schemeClr val="dk1"/>
              </a:buClr>
              <a:buSzPts val="1100"/>
              <a:buFont typeface="Arial"/>
              <a:buNone/>
            </a:pPr>
            <a:r>
              <a:rPr b="0" i="0" lang="en" sz="1100" u="none" cap="none" strike="noStrike">
                <a:solidFill>
                  <a:schemeClr val="dk1"/>
                </a:solidFill>
                <a:latin typeface="Montserrat Medium"/>
                <a:ea typeface="Montserrat Medium"/>
                <a:cs typeface="Montserrat Medium"/>
                <a:sym typeface="Montserrat Medium"/>
              </a:rPr>
              <a:t>Menu Bar</a:t>
            </a:r>
            <a:endParaRPr b="0" i="0" sz="1100" u="none" cap="none" strike="noStrike">
              <a:solidFill>
                <a:schemeClr val="dk1"/>
              </a:solidFill>
              <a:latin typeface="Montserrat Medium"/>
              <a:ea typeface="Montserrat Medium"/>
              <a:cs typeface="Montserrat Medium"/>
              <a:sym typeface="Montserrat Medium"/>
            </a:endParaRPr>
          </a:p>
          <a:p>
            <a:pPr indent="0" lvl="0" marL="0" marR="0" rtl="0" algn="ctr">
              <a:lnSpc>
                <a:spcPct val="90000"/>
              </a:lnSpc>
              <a:spcBef>
                <a:spcPts val="0"/>
              </a:spcBef>
              <a:spcAft>
                <a:spcPts val="0"/>
              </a:spcAft>
              <a:buClr>
                <a:srgbClr val="000000"/>
              </a:buClr>
              <a:buSzPts val="1100"/>
              <a:buFont typeface="Arial"/>
              <a:buNone/>
            </a:pPr>
            <a:r>
              <a:t/>
            </a:r>
            <a:endParaRPr b="0" i="0" sz="1100" u="none" cap="none" strike="noStrike">
              <a:solidFill>
                <a:srgbClr val="000000"/>
              </a:solidFill>
              <a:latin typeface="Montserrat Medium"/>
              <a:ea typeface="Montserrat Medium"/>
              <a:cs typeface="Montserrat Medium"/>
              <a:sym typeface="Montserrat Medium"/>
            </a:endParaRPr>
          </a:p>
        </p:txBody>
      </p:sp>
      <p:sp>
        <p:nvSpPr>
          <p:cNvPr id="607" name="Google Shape;607;p34"/>
          <p:cNvSpPr txBox="1"/>
          <p:nvPr/>
        </p:nvSpPr>
        <p:spPr>
          <a:xfrm>
            <a:off x="315500" y="2117225"/>
            <a:ext cx="4989600" cy="193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sng" cap="none" strike="noStrike">
                <a:solidFill>
                  <a:srgbClr val="45818E"/>
                </a:solidFill>
                <a:latin typeface="Montserrat"/>
                <a:ea typeface="Montserrat"/>
                <a:cs typeface="Montserrat"/>
                <a:sym typeface="Montserrat"/>
              </a:rPr>
              <a:t>Analysis</a:t>
            </a:r>
            <a:r>
              <a:rPr b="1" i="0" lang="en" sz="1500" u="none" cap="none" strike="noStrike">
                <a:solidFill>
                  <a:srgbClr val="45818E"/>
                </a:solidFill>
                <a:latin typeface="Montserrat"/>
                <a:ea typeface="Montserrat"/>
                <a:cs typeface="Montserrat"/>
                <a:sym typeface="Montserrat"/>
              </a:rPr>
              <a:t>:</a:t>
            </a:r>
            <a:endParaRPr b="0" i="0" sz="1500" u="none" cap="none" strike="noStrike">
              <a:solidFill>
                <a:srgbClr val="000000"/>
              </a:solidFill>
              <a:latin typeface="Montserrat"/>
              <a:ea typeface="Montserrat"/>
              <a:cs typeface="Montserrat"/>
              <a:sym typeface="Montserrat"/>
            </a:endParaRPr>
          </a:p>
          <a:p>
            <a:pPr indent="-323850" lvl="0" marL="457200" marR="0" rtl="0" algn="l">
              <a:lnSpc>
                <a:spcPct val="100000"/>
              </a:lnSpc>
              <a:spcBef>
                <a:spcPts val="700"/>
              </a:spcBef>
              <a:spcAft>
                <a:spcPts val="0"/>
              </a:spcAft>
              <a:buClr>
                <a:srgbClr val="000000"/>
              </a:buClr>
              <a:buSzPts val="1500"/>
              <a:buFont typeface="Montserrat"/>
              <a:buChar char="●"/>
            </a:pPr>
            <a:r>
              <a:rPr b="0" i="0" lang="en" sz="1500" u="none" cap="none" strike="noStrike">
                <a:solidFill>
                  <a:srgbClr val="000000"/>
                </a:solidFill>
                <a:latin typeface="Montserrat"/>
                <a:ea typeface="Montserrat"/>
                <a:cs typeface="Montserrat"/>
                <a:sym typeface="Montserrat"/>
              </a:rPr>
              <a:t>Most users remembered they went to the menu bar when submitting their ticket so </a:t>
            </a:r>
            <a:r>
              <a:rPr b="0" i="0" lang="en" sz="1500" u="none" cap="none" strike="noStrike">
                <a:solidFill>
                  <a:schemeClr val="dk1"/>
                </a:solidFill>
                <a:latin typeface="Montserrat"/>
                <a:ea typeface="Montserrat"/>
                <a:cs typeface="Montserrat"/>
                <a:sym typeface="Montserrat"/>
              </a:rPr>
              <a:t>users went to the menu bar to find the ticket first </a:t>
            </a:r>
            <a:endParaRPr b="0" i="0" sz="1500" u="none" cap="none" strike="noStrike">
              <a:solidFill>
                <a:schemeClr val="dk1"/>
              </a:solidFill>
              <a:latin typeface="Montserrat"/>
              <a:ea typeface="Montserrat"/>
              <a:cs typeface="Montserrat"/>
              <a:sym typeface="Montserrat"/>
            </a:endParaRPr>
          </a:p>
          <a:p>
            <a:pPr indent="-323850" lvl="0" marL="457200" marR="0" rtl="0" algn="l">
              <a:lnSpc>
                <a:spcPct val="100000"/>
              </a:lnSpc>
              <a:spcBef>
                <a:spcPts val="700"/>
              </a:spcBef>
              <a:spcAft>
                <a:spcPts val="0"/>
              </a:spcAft>
              <a:buClr>
                <a:schemeClr val="dk1"/>
              </a:buClr>
              <a:buSzPts val="1500"/>
              <a:buFont typeface="Montserrat"/>
              <a:buChar char="●"/>
            </a:pPr>
            <a:r>
              <a:rPr b="0" i="0" lang="en" sz="1500" u="none" cap="none" strike="noStrike">
                <a:solidFill>
                  <a:schemeClr val="dk1"/>
                </a:solidFill>
                <a:latin typeface="Montserrat"/>
                <a:ea typeface="Montserrat"/>
                <a:cs typeface="Montserrat"/>
                <a:sym typeface="Montserrat"/>
              </a:rPr>
              <a:t>Some users tapped on the ‘New Message’ icon</a:t>
            </a:r>
            <a:endParaRPr b="0" i="0" sz="1500" u="none" cap="none" strike="noStrike">
              <a:solidFill>
                <a:schemeClr val="dk1"/>
              </a:solidFill>
              <a:latin typeface="Montserrat"/>
              <a:ea typeface="Montserrat"/>
              <a:cs typeface="Montserrat"/>
              <a:sym typeface="Montserrat"/>
            </a:endParaRPr>
          </a:p>
          <a:p>
            <a:pPr indent="0" lvl="0" marL="0" marR="0" rtl="0" algn="l">
              <a:lnSpc>
                <a:spcPct val="100000"/>
              </a:lnSpc>
              <a:spcBef>
                <a:spcPts val="700"/>
              </a:spcBef>
              <a:spcAft>
                <a:spcPts val="70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p:txBody>
      </p:sp>
      <p:sp>
        <p:nvSpPr>
          <p:cNvPr id="608" name="Google Shape;608;p34"/>
          <p:cNvSpPr txBox="1"/>
          <p:nvPr/>
        </p:nvSpPr>
        <p:spPr>
          <a:xfrm>
            <a:off x="6808050" y="101750"/>
            <a:ext cx="1664400" cy="291000"/>
          </a:xfrm>
          <a:prstGeom prst="rect">
            <a:avLst/>
          </a:prstGeom>
          <a:solidFill>
            <a:srgbClr val="CC0000"/>
          </a:solidFill>
          <a:ln>
            <a:noFill/>
          </a:ln>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Roboto"/>
                <a:ea typeface="Roboto"/>
                <a:cs typeface="Roboto"/>
                <a:sym typeface="Roboto"/>
              </a:rPr>
              <a:t>Major Issue</a:t>
            </a:r>
            <a:endParaRPr b="1" i="0" sz="1400" u="none" cap="none" strike="noStrike">
              <a:solidFill>
                <a:srgbClr val="FFFFFF"/>
              </a:solidFill>
              <a:latin typeface="Roboto"/>
              <a:ea typeface="Roboto"/>
              <a:cs typeface="Roboto"/>
              <a:sym typeface="Roboto"/>
            </a:endParaRPr>
          </a:p>
        </p:txBody>
      </p:sp>
      <p:cxnSp>
        <p:nvCxnSpPr>
          <p:cNvPr id="609" name="Google Shape;609;p34"/>
          <p:cNvCxnSpPr/>
          <p:nvPr/>
        </p:nvCxnSpPr>
        <p:spPr>
          <a:xfrm>
            <a:off x="193350" y="494725"/>
            <a:ext cx="8729100" cy="0"/>
          </a:xfrm>
          <a:prstGeom prst="straightConnector1">
            <a:avLst/>
          </a:prstGeom>
          <a:noFill/>
          <a:ln cap="flat" cmpd="sng" w="9525">
            <a:solidFill>
              <a:schemeClr val="dk2"/>
            </a:solidFill>
            <a:prstDash val="solid"/>
            <a:round/>
            <a:headEnd len="sm" w="sm" type="none"/>
            <a:tailEnd len="sm" w="sm" type="none"/>
          </a:ln>
        </p:spPr>
      </p:cxnSp>
      <p:sp>
        <p:nvSpPr>
          <p:cNvPr id="610" name="Google Shape;610;p34"/>
          <p:cNvSpPr txBox="1"/>
          <p:nvPr/>
        </p:nvSpPr>
        <p:spPr>
          <a:xfrm>
            <a:off x="6430513" y="3706869"/>
            <a:ext cx="1603500" cy="3432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100"/>
              <a:buFont typeface="Arial"/>
              <a:buNone/>
            </a:pPr>
            <a:r>
              <a:rPr b="0" i="0" lang="en" sz="1100" u="none" cap="none" strike="noStrike">
                <a:solidFill>
                  <a:schemeClr val="dk1"/>
                </a:solidFill>
                <a:latin typeface="Montserrat Medium"/>
                <a:ea typeface="Montserrat Medium"/>
                <a:cs typeface="Montserrat Medium"/>
                <a:sym typeface="Montserrat Medium"/>
              </a:rPr>
              <a:t>Work Ticket Text confirmation</a:t>
            </a:r>
            <a:endParaRPr b="0" i="0" sz="1100" u="none" cap="none" strike="noStrike">
              <a:solidFill>
                <a:srgbClr val="000000"/>
              </a:solidFill>
              <a:latin typeface="Montserrat Medium"/>
              <a:ea typeface="Montserrat Medium"/>
              <a:cs typeface="Montserrat Medium"/>
              <a:sym typeface="Montserrat Medium"/>
            </a:endParaRPr>
          </a:p>
        </p:txBody>
      </p:sp>
      <p:sp>
        <p:nvSpPr>
          <p:cNvPr id="611" name="Google Shape;611;p34"/>
          <p:cNvSpPr txBox="1"/>
          <p:nvPr/>
        </p:nvSpPr>
        <p:spPr>
          <a:xfrm>
            <a:off x="7678263" y="4714631"/>
            <a:ext cx="1603500" cy="3432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100"/>
              <a:buFont typeface="Arial"/>
              <a:buNone/>
            </a:pPr>
            <a:r>
              <a:rPr b="0" i="0" lang="en" sz="1100" u="none" cap="none" strike="noStrike">
                <a:solidFill>
                  <a:schemeClr val="dk1"/>
                </a:solidFill>
                <a:latin typeface="Montserrat Medium"/>
                <a:ea typeface="Montserrat Medium"/>
                <a:cs typeface="Montserrat Medium"/>
                <a:sym typeface="Montserrat Medium"/>
              </a:rPr>
              <a:t>Start New text</a:t>
            </a:r>
            <a:endParaRPr b="0" i="0" sz="1100" u="none" cap="none" strike="noStrike">
              <a:solidFill>
                <a:srgbClr val="000000"/>
              </a:solidFill>
              <a:latin typeface="Montserrat Medium"/>
              <a:ea typeface="Montserrat Medium"/>
              <a:cs typeface="Montserrat Medium"/>
              <a:sym typeface="Montserrat Medium"/>
            </a:endParaRPr>
          </a:p>
        </p:txBody>
      </p:sp>
      <p:sp>
        <p:nvSpPr>
          <p:cNvPr id="612" name="Google Shape;612;p34"/>
          <p:cNvSpPr/>
          <p:nvPr/>
        </p:nvSpPr>
        <p:spPr>
          <a:xfrm>
            <a:off x="7584300" y="1765450"/>
            <a:ext cx="264300" cy="191400"/>
          </a:xfrm>
          <a:prstGeom prst="flowChartConnector">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13" name="Google Shape;613;p34"/>
          <p:cNvCxnSpPr>
            <a:stCxn id="612" idx="0"/>
          </p:cNvCxnSpPr>
          <p:nvPr/>
        </p:nvCxnSpPr>
        <p:spPr>
          <a:xfrm flipH="1" rot="-5400000">
            <a:off x="7624950" y="1856950"/>
            <a:ext cx="1062000" cy="879000"/>
          </a:xfrm>
          <a:prstGeom prst="curvedConnector3">
            <a:avLst>
              <a:gd fmla="val -22422" name="adj1"/>
            </a:avLst>
          </a:prstGeom>
          <a:noFill/>
          <a:ln cap="flat" cmpd="sng" w="9525">
            <a:solidFill>
              <a:srgbClr val="FF0000"/>
            </a:solidFill>
            <a:prstDash val="solid"/>
            <a:round/>
            <a:headEnd len="sm" w="sm" type="none"/>
            <a:tailEnd len="sm" w="sm" type="none"/>
          </a:ln>
        </p:spPr>
      </p:cxnSp>
      <p:pic>
        <p:nvPicPr>
          <p:cNvPr id="614" name="Google Shape;614;p34"/>
          <p:cNvPicPr preferRelativeResize="0"/>
          <p:nvPr/>
        </p:nvPicPr>
        <p:blipFill rotWithShape="1">
          <a:blip r:embed="rId5">
            <a:alphaModFix/>
          </a:blip>
          <a:srcRect b="0" l="0" r="0" t="0"/>
          <a:stretch/>
        </p:blipFill>
        <p:spPr>
          <a:xfrm>
            <a:off x="5350025" y="653976"/>
            <a:ext cx="1381826" cy="2540735"/>
          </a:xfrm>
          <a:prstGeom prst="rect">
            <a:avLst/>
          </a:prstGeom>
          <a:noFill/>
          <a:ln>
            <a:noFill/>
          </a:ln>
        </p:spPr>
      </p:pic>
      <p:sp>
        <p:nvSpPr>
          <p:cNvPr id="615" name="Google Shape;615;p34"/>
          <p:cNvSpPr/>
          <p:nvPr/>
        </p:nvSpPr>
        <p:spPr>
          <a:xfrm>
            <a:off x="5464775" y="1953063"/>
            <a:ext cx="748800" cy="225000"/>
          </a:xfrm>
          <a:prstGeom prst="flowChartConnector">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34"/>
          <p:cNvSpPr/>
          <p:nvPr/>
        </p:nvSpPr>
        <p:spPr>
          <a:xfrm>
            <a:off x="338775" y="2464450"/>
            <a:ext cx="381000" cy="363000"/>
          </a:xfrm>
          <a:prstGeom prst="ellipse">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1</a:t>
            </a:r>
            <a:endParaRPr b="0" i="0" sz="1400" u="none" cap="none" strike="noStrike">
              <a:solidFill>
                <a:srgbClr val="FFFFFF"/>
              </a:solidFill>
              <a:latin typeface="Arial"/>
              <a:ea typeface="Arial"/>
              <a:cs typeface="Arial"/>
              <a:sym typeface="Arial"/>
            </a:endParaRPr>
          </a:p>
        </p:txBody>
      </p:sp>
      <p:sp>
        <p:nvSpPr>
          <p:cNvPr id="617" name="Google Shape;617;p34"/>
          <p:cNvSpPr/>
          <p:nvPr/>
        </p:nvSpPr>
        <p:spPr>
          <a:xfrm>
            <a:off x="338775" y="3465550"/>
            <a:ext cx="381000" cy="363000"/>
          </a:xfrm>
          <a:prstGeom prst="ellipse">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2</a:t>
            </a:r>
            <a:endParaRPr b="0" i="0" sz="1400" u="none" cap="none" strike="noStrike">
              <a:solidFill>
                <a:srgbClr val="FFFFFF"/>
              </a:solidFill>
              <a:latin typeface="Arial"/>
              <a:ea typeface="Arial"/>
              <a:cs typeface="Arial"/>
              <a:sym typeface="Arial"/>
            </a:endParaRPr>
          </a:p>
        </p:txBody>
      </p:sp>
      <p:sp>
        <p:nvSpPr>
          <p:cNvPr id="618" name="Google Shape;618;p34"/>
          <p:cNvSpPr/>
          <p:nvPr/>
        </p:nvSpPr>
        <p:spPr>
          <a:xfrm>
            <a:off x="5190175" y="1884075"/>
            <a:ext cx="381000" cy="363000"/>
          </a:xfrm>
          <a:prstGeom prst="ellipse">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1</a:t>
            </a:r>
            <a:endParaRPr b="0" i="0" sz="1400" u="none" cap="none" strike="noStrike">
              <a:solidFill>
                <a:srgbClr val="FFFFFF"/>
              </a:solidFill>
              <a:latin typeface="Arial"/>
              <a:ea typeface="Arial"/>
              <a:cs typeface="Arial"/>
              <a:sym typeface="Arial"/>
            </a:endParaRPr>
          </a:p>
        </p:txBody>
      </p:sp>
      <p:sp>
        <p:nvSpPr>
          <p:cNvPr id="619" name="Google Shape;619;p34"/>
          <p:cNvSpPr/>
          <p:nvPr/>
        </p:nvSpPr>
        <p:spPr>
          <a:xfrm>
            <a:off x="7335450" y="1413475"/>
            <a:ext cx="381000" cy="363000"/>
          </a:xfrm>
          <a:prstGeom prst="ellipse">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2</a:t>
            </a:r>
            <a:endParaRPr b="0" i="0" sz="1400" u="none" cap="none" strike="noStrike">
              <a:solidFill>
                <a:srgbClr val="FFFFFF"/>
              </a:solidFill>
              <a:latin typeface="Arial"/>
              <a:ea typeface="Arial"/>
              <a:cs typeface="Arial"/>
              <a:sym typeface="Arial"/>
            </a:endParaRPr>
          </a:p>
        </p:txBody>
      </p:sp>
      <p:sp>
        <p:nvSpPr>
          <p:cNvPr id="620" name="Google Shape;620;p34"/>
          <p:cNvSpPr txBox="1"/>
          <p:nvPr/>
        </p:nvSpPr>
        <p:spPr>
          <a:xfrm>
            <a:off x="193350" y="3978125"/>
            <a:ext cx="5810400" cy="292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sng" cap="none" strike="noStrike">
                <a:solidFill>
                  <a:srgbClr val="45818E"/>
                </a:solidFill>
                <a:latin typeface="Montserrat"/>
                <a:ea typeface="Montserrat"/>
                <a:cs typeface="Montserrat"/>
                <a:sym typeface="Montserrat"/>
              </a:rPr>
              <a:t>Recommendations</a:t>
            </a:r>
            <a:r>
              <a:rPr b="1" i="0" lang="en" sz="1500" u="none" cap="none" strike="noStrike">
                <a:solidFill>
                  <a:srgbClr val="45818E"/>
                </a:solidFill>
                <a:latin typeface="Montserrat"/>
                <a:ea typeface="Montserrat"/>
                <a:cs typeface="Montserrat"/>
                <a:sym typeface="Montserrat"/>
              </a:rPr>
              <a:t>:</a:t>
            </a:r>
            <a:endParaRPr b="1" i="0" sz="1500" u="none" cap="none" strike="noStrike">
              <a:solidFill>
                <a:srgbClr val="45818E"/>
              </a:solidFill>
              <a:latin typeface="Montserrat"/>
              <a:ea typeface="Montserrat"/>
              <a:cs typeface="Montserrat"/>
              <a:sym typeface="Montserrat"/>
            </a:endParaRPr>
          </a:p>
          <a:p>
            <a:pPr indent="-323850" lvl="0" marL="457200" marR="0" rtl="0" algn="l">
              <a:lnSpc>
                <a:spcPct val="100000"/>
              </a:lnSpc>
              <a:spcBef>
                <a:spcPts val="700"/>
              </a:spcBef>
              <a:spcAft>
                <a:spcPts val="0"/>
              </a:spcAft>
              <a:buClr>
                <a:schemeClr val="dk1"/>
              </a:buClr>
              <a:buSzPts val="1500"/>
              <a:buFont typeface="Montserrat"/>
              <a:buChar char="●"/>
            </a:pPr>
            <a:r>
              <a:rPr b="0" i="0" lang="en" sz="1500" u="none" cap="none" strike="noStrike">
                <a:solidFill>
                  <a:schemeClr val="dk1"/>
                </a:solidFill>
                <a:latin typeface="Montserrat"/>
                <a:ea typeface="Montserrat"/>
                <a:cs typeface="Montserrat"/>
                <a:sym typeface="Montserrat"/>
              </a:rPr>
              <a:t>Add “chat” icon on Maintenance post in Activity Feed</a:t>
            </a:r>
            <a:endParaRPr b="1" i="0" sz="1500" u="none" cap="none" strike="noStrike">
              <a:solidFill>
                <a:srgbClr val="45818E"/>
              </a:solidFill>
              <a:latin typeface="Montserrat"/>
              <a:ea typeface="Montserrat"/>
              <a:cs typeface="Montserrat"/>
              <a:sym typeface="Montserrat"/>
            </a:endParaRPr>
          </a:p>
          <a:p>
            <a:pPr indent="-323850" lvl="0" marL="457200" marR="0" rtl="0" algn="l">
              <a:lnSpc>
                <a:spcPct val="100000"/>
              </a:lnSpc>
              <a:spcBef>
                <a:spcPts val="700"/>
              </a:spcBef>
              <a:spcAft>
                <a:spcPts val="700"/>
              </a:spcAft>
              <a:buClr>
                <a:schemeClr val="dk1"/>
              </a:buClr>
              <a:buSzPts val="1500"/>
              <a:buFont typeface="Montserrat"/>
              <a:buChar char="●"/>
            </a:pPr>
            <a:r>
              <a:rPr b="0" i="0" lang="en" sz="1500" u="none" cap="none" strike="noStrike">
                <a:solidFill>
                  <a:schemeClr val="dk1"/>
                </a:solidFill>
                <a:latin typeface="Montserrat"/>
                <a:ea typeface="Montserrat"/>
                <a:cs typeface="Montserrat"/>
                <a:sym typeface="Montserrat"/>
              </a:rPr>
              <a:t>Create route after tapping on Maintenance text</a:t>
            </a:r>
            <a:endParaRPr b="0" i="0" sz="15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35"/>
          <p:cNvSpPr txBox="1"/>
          <p:nvPr>
            <p:ph idx="1" type="body"/>
          </p:nvPr>
        </p:nvSpPr>
        <p:spPr>
          <a:xfrm>
            <a:off x="4040000" y="1091400"/>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t/>
            </a:r>
            <a:endParaRPr b="1" sz="3000">
              <a:solidFill>
                <a:schemeClr val="dk1"/>
              </a:solidFill>
              <a:latin typeface="Montserrat"/>
              <a:ea typeface="Montserrat"/>
              <a:cs typeface="Montserrat"/>
              <a:sym typeface="Montserrat"/>
            </a:endParaRPr>
          </a:p>
          <a:p>
            <a:pPr indent="0" lvl="0" marL="0" rtl="0" algn="ctr">
              <a:lnSpc>
                <a:spcPct val="100000"/>
              </a:lnSpc>
              <a:spcBef>
                <a:spcPts val="0"/>
              </a:spcBef>
              <a:spcAft>
                <a:spcPts val="0"/>
              </a:spcAft>
              <a:buClr>
                <a:schemeClr val="dk1"/>
              </a:buClr>
              <a:buSzPts val="1100"/>
              <a:buFont typeface="Arial"/>
              <a:buNone/>
            </a:pPr>
            <a:r>
              <a:rPr b="1" lang="en" sz="1800">
                <a:solidFill>
                  <a:schemeClr val="dk1"/>
                </a:solidFill>
                <a:latin typeface="Montserrat"/>
                <a:ea typeface="Montserrat"/>
                <a:cs typeface="Montserrat"/>
                <a:sym typeface="Montserrat"/>
              </a:rPr>
              <a:t>Scenario:</a:t>
            </a:r>
            <a:r>
              <a:rPr lang="en" sz="1800">
                <a:solidFill>
                  <a:schemeClr val="dk1"/>
                </a:solidFill>
                <a:latin typeface="Montserrat"/>
                <a:ea typeface="Montserrat"/>
                <a:cs typeface="Montserrat"/>
                <a:sym typeface="Montserrat"/>
              </a:rPr>
              <a:t> </a:t>
            </a:r>
            <a:r>
              <a:rPr b="1" lang="en" sz="1800">
                <a:solidFill>
                  <a:schemeClr val="dk1"/>
                </a:solidFill>
                <a:latin typeface="Montserrat"/>
                <a:ea typeface="Montserrat"/>
                <a:cs typeface="Montserrat"/>
                <a:sym typeface="Montserrat"/>
              </a:rPr>
              <a:t>#3</a:t>
            </a:r>
            <a:endParaRPr b="1" sz="1800">
              <a:solidFill>
                <a:schemeClr val="dk1"/>
              </a:solidFill>
              <a:latin typeface="Montserrat"/>
              <a:ea typeface="Montserrat"/>
              <a:cs typeface="Montserrat"/>
              <a:sym typeface="Montserrat"/>
            </a:endParaRPr>
          </a:p>
          <a:p>
            <a:pPr indent="0" lvl="0" marL="0" rtl="0" algn="ctr">
              <a:lnSpc>
                <a:spcPct val="100000"/>
              </a:lnSpc>
              <a:spcBef>
                <a:spcPts val="0"/>
              </a:spcBef>
              <a:spcAft>
                <a:spcPts val="0"/>
              </a:spcAft>
              <a:buClr>
                <a:schemeClr val="dk1"/>
              </a:buClr>
              <a:buSzPts val="1100"/>
              <a:buFont typeface="Arial"/>
              <a:buNone/>
            </a:pPr>
            <a:r>
              <a:rPr lang="en" sz="1800">
                <a:solidFill>
                  <a:schemeClr val="dk1"/>
                </a:solidFill>
                <a:latin typeface="Montserrat"/>
                <a:ea typeface="Montserrat"/>
                <a:cs typeface="Montserrat"/>
                <a:sym typeface="Montserrat"/>
              </a:rPr>
              <a:t>You want to schedule time in the apt for privacy</a:t>
            </a:r>
            <a:endParaRPr b="1" sz="1800">
              <a:solidFill>
                <a:schemeClr val="dk1"/>
              </a:solidFill>
              <a:latin typeface="Montserrat"/>
              <a:ea typeface="Montserrat"/>
              <a:cs typeface="Montserrat"/>
              <a:sym typeface="Montserrat"/>
            </a:endParaRPr>
          </a:p>
          <a:p>
            <a:pPr indent="0" lvl="0" marL="0" rtl="0" algn="ctr">
              <a:lnSpc>
                <a:spcPct val="100000"/>
              </a:lnSpc>
              <a:spcBef>
                <a:spcPts val="0"/>
              </a:spcBef>
              <a:spcAft>
                <a:spcPts val="0"/>
              </a:spcAft>
              <a:buSzPts val="1400"/>
              <a:buNone/>
            </a:pPr>
            <a:r>
              <a:t/>
            </a:r>
            <a:endParaRPr sz="1800">
              <a:solidFill>
                <a:schemeClr val="dk1"/>
              </a:solidFill>
              <a:latin typeface="Montserrat"/>
              <a:ea typeface="Montserrat"/>
              <a:cs typeface="Montserrat"/>
              <a:sym typeface="Montserrat"/>
            </a:endParaRPr>
          </a:p>
          <a:p>
            <a:pPr indent="0" lvl="0" marL="0" rtl="0" algn="ctr">
              <a:lnSpc>
                <a:spcPct val="100000"/>
              </a:lnSpc>
              <a:spcBef>
                <a:spcPts val="0"/>
              </a:spcBef>
              <a:spcAft>
                <a:spcPts val="0"/>
              </a:spcAft>
              <a:buClr>
                <a:schemeClr val="dk1"/>
              </a:buClr>
              <a:buSzPts val="1100"/>
              <a:buFont typeface="Arial"/>
              <a:buNone/>
            </a:pPr>
            <a:r>
              <a:rPr b="1" lang="en" sz="1800">
                <a:solidFill>
                  <a:schemeClr val="dk1"/>
                </a:solidFill>
                <a:latin typeface="Montserrat"/>
                <a:ea typeface="Montserrat"/>
                <a:cs typeface="Montserrat"/>
                <a:sym typeface="Montserrat"/>
              </a:rPr>
              <a:t>Task:</a:t>
            </a:r>
            <a:r>
              <a:rPr lang="en" sz="1800">
                <a:solidFill>
                  <a:schemeClr val="dk1"/>
                </a:solidFill>
                <a:latin typeface="Montserrat"/>
                <a:ea typeface="Montserrat"/>
                <a:cs typeface="Montserrat"/>
                <a:sym typeface="Montserrat"/>
              </a:rPr>
              <a:t> </a:t>
            </a:r>
            <a:r>
              <a:rPr lang="en" sz="1800" u="sng">
                <a:solidFill>
                  <a:schemeClr val="dk1"/>
                </a:solidFill>
                <a:latin typeface="Montserrat"/>
                <a:ea typeface="Montserrat"/>
                <a:cs typeface="Montserrat"/>
                <a:sym typeface="Montserrat"/>
              </a:rPr>
              <a:t>Schedule your private time on the calendar</a:t>
            </a:r>
            <a:endParaRPr sz="1800">
              <a:solidFill>
                <a:schemeClr val="dk1"/>
              </a:solidFill>
              <a:latin typeface="Montserrat"/>
              <a:ea typeface="Montserrat"/>
              <a:cs typeface="Montserrat"/>
              <a:sym typeface="Montserrat"/>
            </a:endParaRPr>
          </a:p>
          <a:p>
            <a:pPr indent="0" lvl="0" marL="0" rtl="0" algn="l">
              <a:lnSpc>
                <a:spcPct val="115000"/>
              </a:lnSpc>
              <a:spcBef>
                <a:spcPts val="0"/>
              </a:spcBef>
              <a:spcAft>
                <a:spcPts val="1600"/>
              </a:spcAft>
              <a:buSzPts val="1400"/>
              <a:buNone/>
            </a:pPr>
            <a:r>
              <a:t/>
            </a:r>
            <a:endParaRPr/>
          </a:p>
        </p:txBody>
      </p:sp>
      <p:grpSp>
        <p:nvGrpSpPr>
          <p:cNvPr id="626" name="Google Shape;626;p35"/>
          <p:cNvGrpSpPr/>
          <p:nvPr/>
        </p:nvGrpSpPr>
        <p:grpSpPr>
          <a:xfrm>
            <a:off x="7580376" y="118872"/>
            <a:ext cx="1345325" cy="676693"/>
            <a:chOff x="7394239" y="178206"/>
            <a:chExt cx="1529300" cy="767400"/>
          </a:xfrm>
        </p:grpSpPr>
        <p:sp>
          <p:nvSpPr>
            <p:cNvPr id="627" name="Google Shape;627;p35"/>
            <p:cNvSpPr/>
            <p:nvPr/>
          </p:nvSpPr>
          <p:spPr>
            <a:xfrm>
              <a:off x="8148039" y="178206"/>
              <a:ext cx="775500" cy="767400"/>
            </a:xfrm>
            <a:prstGeom prst="diamond">
              <a:avLst/>
            </a:prstGeom>
            <a:noFill/>
            <a:ln cap="flat" cmpd="sng" w="76200">
              <a:solidFill>
                <a:srgbClr val="C6A03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35"/>
            <p:cNvSpPr txBox="1"/>
            <p:nvPr/>
          </p:nvSpPr>
          <p:spPr>
            <a:xfrm>
              <a:off x="7394239" y="388253"/>
              <a:ext cx="1143000" cy="347400"/>
            </a:xfrm>
            <a:prstGeom prst="rect">
              <a:avLst/>
            </a:prstGeom>
            <a:solidFill>
              <a:srgbClr val="C6A03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DESIGN</a:t>
              </a:r>
              <a:endParaRPr b="0" i="0" sz="1200" u="none" cap="none" strike="noStrike">
                <a:solidFill>
                  <a:srgbClr val="FFFFFF"/>
                </a:solidFill>
                <a:latin typeface="Open Sans SemiBold"/>
                <a:ea typeface="Open Sans SemiBold"/>
                <a:cs typeface="Open Sans SemiBold"/>
                <a:sym typeface="Open Sans SemiBold"/>
              </a:endParaRPr>
            </a:p>
          </p:txBody>
        </p:sp>
      </p:grpSp>
      <p:pic>
        <p:nvPicPr>
          <p:cNvPr id="629" name="Google Shape;629;p35"/>
          <p:cNvPicPr preferRelativeResize="0"/>
          <p:nvPr/>
        </p:nvPicPr>
        <p:blipFill rotWithShape="1">
          <a:blip r:embed="rId3">
            <a:alphaModFix/>
          </a:blip>
          <a:srcRect b="0" l="0" r="0" t="0"/>
          <a:stretch/>
        </p:blipFill>
        <p:spPr>
          <a:xfrm>
            <a:off x="0" y="0"/>
            <a:ext cx="3429176" cy="5143500"/>
          </a:xfrm>
          <a:prstGeom prst="rect">
            <a:avLst/>
          </a:prstGeom>
          <a:noFill/>
          <a:ln>
            <a:noFill/>
          </a:ln>
        </p:spPr>
      </p:pic>
      <p:sp>
        <p:nvSpPr>
          <p:cNvPr id="630" name="Google Shape;630;p35"/>
          <p:cNvSpPr txBox="1"/>
          <p:nvPr/>
        </p:nvSpPr>
        <p:spPr>
          <a:xfrm>
            <a:off x="3468900" y="4834500"/>
            <a:ext cx="1921200" cy="30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Screenshot of task 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36"/>
          <p:cNvPicPr preferRelativeResize="0"/>
          <p:nvPr/>
        </p:nvPicPr>
        <p:blipFill rotWithShape="1">
          <a:blip r:embed="rId3">
            <a:alphaModFix/>
          </a:blip>
          <a:srcRect b="0" l="0" r="0" t="0"/>
          <a:stretch/>
        </p:blipFill>
        <p:spPr>
          <a:xfrm>
            <a:off x="7344650" y="1148525"/>
            <a:ext cx="1594199" cy="3043899"/>
          </a:xfrm>
          <a:prstGeom prst="rect">
            <a:avLst/>
          </a:prstGeom>
          <a:noFill/>
          <a:ln>
            <a:noFill/>
          </a:ln>
        </p:spPr>
      </p:pic>
      <p:pic>
        <p:nvPicPr>
          <p:cNvPr id="636" name="Google Shape;636;p36"/>
          <p:cNvPicPr preferRelativeResize="0"/>
          <p:nvPr/>
        </p:nvPicPr>
        <p:blipFill rotWithShape="1">
          <a:blip r:embed="rId4">
            <a:alphaModFix/>
          </a:blip>
          <a:srcRect b="0" l="0" r="0" t="0"/>
          <a:stretch/>
        </p:blipFill>
        <p:spPr>
          <a:xfrm>
            <a:off x="5708150" y="1104174"/>
            <a:ext cx="1594199" cy="3114216"/>
          </a:xfrm>
          <a:prstGeom prst="rect">
            <a:avLst/>
          </a:prstGeom>
          <a:noFill/>
          <a:ln>
            <a:noFill/>
          </a:ln>
        </p:spPr>
      </p:pic>
      <p:sp>
        <p:nvSpPr>
          <p:cNvPr id="637" name="Google Shape;637;p36"/>
          <p:cNvSpPr txBox="1"/>
          <p:nvPr/>
        </p:nvSpPr>
        <p:spPr>
          <a:xfrm>
            <a:off x="270650" y="7250"/>
            <a:ext cx="5142000" cy="4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Roboto"/>
                <a:ea typeface="Roboto"/>
                <a:cs typeface="Roboto"/>
                <a:sym typeface="Roboto"/>
              </a:rPr>
              <a:t>Mid-Fidelity Usability Test Report</a:t>
            </a:r>
            <a:endParaRPr b="1" i="0" sz="2400" u="none" cap="none" strike="noStrike">
              <a:solidFill>
                <a:srgbClr val="000000"/>
              </a:solidFill>
              <a:latin typeface="Roboto"/>
              <a:ea typeface="Roboto"/>
              <a:cs typeface="Roboto"/>
              <a:sym typeface="Roboto"/>
            </a:endParaRPr>
          </a:p>
        </p:txBody>
      </p:sp>
      <p:sp>
        <p:nvSpPr>
          <p:cNvPr id="638" name="Google Shape;638;p36"/>
          <p:cNvSpPr txBox="1"/>
          <p:nvPr/>
        </p:nvSpPr>
        <p:spPr>
          <a:xfrm>
            <a:off x="270650" y="679775"/>
            <a:ext cx="5506500" cy="363000"/>
          </a:xfrm>
          <a:prstGeom prst="rect">
            <a:avLst/>
          </a:prstGeom>
          <a:noFill/>
          <a:ln>
            <a:noFill/>
          </a:ln>
        </p:spPr>
        <p:txBody>
          <a:bodyPr anchorCtr="0" anchor="t" bIns="91425" lIns="91425" spcFirstLastPara="1" rIns="91425" wrap="square" tIns="91425">
            <a:noAutofit/>
          </a:bodyPr>
          <a:lstStyle/>
          <a:p>
            <a:pPr indent="0" lvl="0" marL="0" marR="0" rtl="0" algn="l">
              <a:lnSpc>
                <a:spcPct val="95000"/>
              </a:lnSpc>
              <a:spcBef>
                <a:spcPts val="0"/>
              </a:spcBef>
              <a:spcAft>
                <a:spcPts val="0"/>
              </a:spcAft>
              <a:buClr>
                <a:srgbClr val="000000"/>
              </a:buClr>
              <a:buSzPts val="1500"/>
              <a:buFont typeface="Arial"/>
              <a:buNone/>
            </a:pPr>
            <a:r>
              <a:rPr b="1" i="0" lang="en" sz="1500" u="sng" cap="none" strike="noStrike">
                <a:solidFill>
                  <a:srgbClr val="45818E"/>
                </a:solidFill>
                <a:latin typeface="Montserrat"/>
                <a:ea typeface="Montserrat"/>
                <a:cs typeface="Montserrat"/>
                <a:sym typeface="Montserrat"/>
              </a:rPr>
              <a:t>Feature 3</a:t>
            </a:r>
            <a:r>
              <a:rPr b="1" i="0" lang="en" sz="1500" u="none" cap="none" strike="noStrike">
                <a:solidFill>
                  <a:srgbClr val="45818E"/>
                </a:solidFill>
                <a:latin typeface="Montserrat"/>
                <a:ea typeface="Montserrat"/>
                <a:cs typeface="Montserrat"/>
                <a:sym typeface="Montserrat"/>
              </a:rPr>
              <a:t>:</a:t>
            </a:r>
            <a:r>
              <a:rPr b="1" i="0" lang="en" sz="1500" u="none" cap="none" strike="noStrike">
                <a:solidFill>
                  <a:srgbClr val="000000"/>
                </a:solidFill>
                <a:latin typeface="Montserrat"/>
                <a:ea typeface="Montserrat"/>
                <a:cs typeface="Montserrat"/>
                <a:sym typeface="Montserrat"/>
              </a:rPr>
              <a:t> Schedule time for privacy on the calendar</a:t>
            </a:r>
            <a:endParaRPr b="0" i="0" sz="1500" u="none" cap="none" strike="noStrike">
              <a:solidFill>
                <a:schemeClr val="dk1"/>
              </a:solidFill>
              <a:latin typeface="Montserrat Medium"/>
              <a:ea typeface="Montserrat Medium"/>
              <a:cs typeface="Montserrat Medium"/>
              <a:sym typeface="Montserrat Medium"/>
            </a:endParaRPr>
          </a:p>
          <a:p>
            <a:pPr indent="0" lvl="0" marL="0" marR="0" rtl="0" algn="l">
              <a:lnSpc>
                <a:spcPct val="95000"/>
              </a:lnSpc>
              <a:spcBef>
                <a:spcPts val="600"/>
              </a:spcBef>
              <a:spcAft>
                <a:spcPts val="0"/>
              </a:spcAft>
              <a:buClr>
                <a:srgbClr val="000000"/>
              </a:buClr>
              <a:buSzPts val="1800"/>
              <a:buFont typeface="Arial"/>
              <a:buNone/>
            </a:pPr>
            <a:r>
              <a:rPr b="0" i="0" lang="en" sz="1800" u="none" cap="none" strike="noStrike">
                <a:solidFill>
                  <a:schemeClr val="dk1"/>
                </a:solidFill>
                <a:latin typeface="Montserrat"/>
                <a:ea typeface="Montserrat"/>
                <a:cs typeface="Montserrat"/>
                <a:sym typeface="Montserrat"/>
              </a:rPr>
              <a:t> </a:t>
            </a:r>
            <a:r>
              <a:rPr b="1" i="0" lang="en" sz="1800" u="none" cap="none" strike="noStrike">
                <a:solidFill>
                  <a:schemeClr val="dk1"/>
                </a:solidFill>
                <a:latin typeface="Montserrat"/>
                <a:ea typeface="Montserrat"/>
                <a:cs typeface="Montserrat"/>
                <a:sym typeface="Montserrat"/>
              </a:rPr>
              <a:t>7/7 </a:t>
            </a:r>
            <a:r>
              <a:rPr b="0" i="0" lang="en" sz="1400" u="none" cap="none" strike="noStrike">
                <a:solidFill>
                  <a:schemeClr val="dk1"/>
                </a:solidFill>
                <a:latin typeface="Montserrat"/>
                <a:ea typeface="Montserrat"/>
                <a:cs typeface="Montserrat"/>
                <a:sym typeface="Montserrat"/>
              </a:rPr>
              <a:t>users completed this task, but</a:t>
            </a:r>
            <a:endParaRPr b="0" i="0" sz="1400" u="none" cap="none" strike="noStrike">
              <a:solidFill>
                <a:schemeClr val="dk1"/>
              </a:solidFill>
              <a:latin typeface="Montserrat"/>
              <a:ea typeface="Montserrat"/>
              <a:cs typeface="Montserrat"/>
              <a:sym typeface="Montserrat"/>
            </a:endParaRPr>
          </a:p>
          <a:p>
            <a:pPr indent="0" lvl="0" marL="0" marR="0" rtl="0" algn="l">
              <a:lnSpc>
                <a:spcPct val="95000"/>
              </a:lnSpc>
              <a:spcBef>
                <a:spcPts val="400"/>
              </a:spcBef>
              <a:spcAft>
                <a:spcPts val="0"/>
              </a:spcAft>
              <a:buClr>
                <a:srgbClr val="000000"/>
              </a:buClr>
              <a:buSzPts val="500"/>
              <a:buFont typeface="Arial"/>
              <a:buNone/>
            </a:pPr>
            <a:r>
              <a:t/>
            </a:r>
            <a:endParaRPr b="0" i="0" sz="5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400"/>
              </a:spcBef>
              <a:spcAft>
                <a:spcPts val="0"/>
              </a:spcAft>
              <a:buClr>
                <a:srgbClr val="000000"/>
              </a:buClr>
              <a:buSzPts val="1500"/>
              <a:buFont typeface="Arial"/>
              <a:buNone/>
            </a:pPr>
            <a:r>
              <a:rPr b="0" i="0" lang="en" sz="1500" u="none" cap="none" strike="noStrike">
                <a:solidFill>
                  <a:schemeClr val="dk1"/>
                </a:solidFill>
                <a:latin typeface="Montserrat"/>
                <a:ea typeface="Montserrat"/>
                <a:cs typeface="Montserrat"/>
                <a:sym typeface="Montserrat"/>
              </a:rPr>
              <a:t>2 were confused with the names in the calendar</a:t>
            </a:r>
            <a:endParaRPr b="0" i="0" sz="1500" u="none" cap="none" strike="noStrike">
              <a:solidFill>
                <a:schemeClr val="dk1"/>
              </a:solidFill>
              <a:latin typeface="Montserrat"/>
              <a:ea typeface="Montserrat"/>
              <a:cs typeface="Montserrat"/>
              <a:sym typeface="Montserrat"/>
            </a:endParaRPr>
          </a:p>
          <a:p>
            <a:pPr indent="0" lvl="0" marL="0" marR="0" rtl="0" algn="l">
              <a:lnSpc>
                <a:spcPct val="100000"/>
              </a:lnSpc>
              <a:spcBef>
                <a:spcPts val="700"/>
              </a:spcBef>
              <a:spcAft>
                <a:spcPts val="0"/>
              </a:spcAft>
              <a:buClr>
                <a:srgbClr val="000000"/>
              </a:buClr>
              <a:buSzPts val="500"/>
              <a:buFont typeface="Arial"/>
              <a:buNone/>
            </a:pPr>
            <a:r>
              <a:t/>
            </a:r>
            <a:endParaRPr b="0" i="0" sz="500" u="none" cap="none" strike="noStrike">
              <a:solidFill>
                <a:schemeClr val="dk1"/>
              </a:solidFill>
              <a:latin typeface="Montserrat"/>
              <a:ea typeface="Montserrat"/>
              <a:cs typeface="Montserrat"/>
              <a:sym typeface="Montserrat"/>
            </a:endParaRPr>
          </a:p>
          <a:p>
            <a:pPr indent="0" lvl="0" marL="457200" marR="0" rtl="0" algn="l">
              <a:lnSpc>
                <a:spcPct val="95000"/>
              </a:lnSpc>
              <a:spcBef>
                <a:spcPts val="700"/>
              </a:spcBef>
              <a:spcAft>
                <a:spcPts val="0"/>
              </a:spcAft>
              <a:buClr>
                <a:srgbClr val="000000"/>
              </a:buClr>
              <a:buSzPts val="1400"/>
              <a:buFont typeface="Arial"/>
              <a:buNone/>
            </a:pPr>
            <a:r>
              <a:rPr b="0" i="0" lang="en" sz="1400" u="none" cap="none" strike="noStrike">
                <a:solidFill>
                  <a:schemeClr val="dk1"/>
                </a:solidFill>
                <a:latin typeface="Montserrat"/>
                <a:ea typeface="Montserrat"/>
                <a:cs typeface="Montserrat"/>
                <a:sym typeface="Montserrat"/>
              </a:rPr>
              <a:t>4 users completed it without noticing the “private time” toggle</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40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a:p>
            <a:pPr indent="0" lvl="0" marL="457200" marR="0" rtl="0" algn="l">
              <a:lnSpc>
                <a:spcPct val="95000"/>
              </a:lnSpc>
              <a:spcBef>
                <a:spcPts val="70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l">
              <a:lnSpc>
                <a:spcPct val="95000"/>
              </a:lnSpc>
              <a:spcBef>
                <a:spcPts val="40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457200" marR="0" rtl="0" algn="l">
              <a:lnSpc>
                <a:spcPct val="95000"/>
              </a:lnSpc>
              <a:spcBef>
                <a:spcPts val="40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457200" marR="0" rtl="0" algn="l">
              <a:lnSpc>
                <a:spcPct val="95000"/>
              </a:lnSpc>
              <a:spcBef>
                <a:spcPts val="400"/>
              </a:spcBef>
              <a:spcAft>
                <a:spcPts val="40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p:txBody>
      </p:sp>
      <p:sp>
        <p:nvSpPr>
          <p:cNvPr id="639" name="Google Shape;639;p36"/>
          <p:cNvSpPr txBox="1"/>
          <p:nvPr/>
        </p:nvSpPr>
        <p:spPr>
          <a:xfrm>
            <a:off x="5673038" y="4142225"/>
            <a:ext cx="1664400" cy="3630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100"/>
              <a:buFont typeface="Arial"/>
              <a:buNone/>
            </a:pPr>
            <a:r>
              <a:rPr b="0" i="0" lang="en" sz="1100" u="none" cap="none" strike="noStrike">
                <a:solidFill>
                  <a:srgbClr val="000000"/>
                </a:solidFill>
                <a:latin typeface="Montserrat Medium"/>
                <a:ea typeface="Montserrat Medium"/>
                <a:cs typeface="Montserrat Medium"/>
                <a:sym typeface="Montserrat Medium"/>
              </a:rPr>
              <a:t>Calendar- Day view</a:t>
            </a:r>
            <a:endParaRPr b="0" i="0" sz="1100" u="none" cap="none" strike="noStrike">
              <a:solidFill>
                <a:srgbClr val="000000"/>
              </a:solidFill>
              <a:latin typeface="Montserrat Medium"/>
              <a:ea typeface="Montserrat Medium"/>
              <a:cs typeface="Montserrat Medium"/>
              <a:sym typeface="Montserrat Medium"/>
            </a:endParaRPr>
          </a:p>
        </p:txBody>
      </p:sp>
      <p:sp>
        <p:nvSpPr>
          <p:cNvPr id="640" name="Google Shape;640;p36"/>
          <p:cNvSpPr txBox="1"/>
          <p:nvPr/>
        </p:nvSpPr>
        <p:spPr>
          <a:xfrm>
            <a:off x="270650" y="2486500"/>
            <a:ext cx="5321100" cy="25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sng" cap="none" strike="noStrike">
                <a:solidFill>
                  <a:srgbClr val="45818E"/>
                </a:solidFill>
                <a:latin typeface="Montserrat"/>
                <a:ea typeface="Montserrat"/>
                <a:cs typeface="Montserrat"/>
                <a:sym typeface="Montserrat"/>
              </a:rPr>
              <a:t>Analysis</a:t>
            </a:r>
            <a:r>
              <a:rPr b="1" i="0" lang="en" sz="1500" u="none" cap="none" strike="noStrike">
                <a:solidFill>
                  <a:srgbClr val="45818E"/>
                </a:solidFill>
                <a:latin typeface="Montserrat"/>
                <a:ea typeface="Montserrat"/>
                <a:cs typeface="Montserrat"/>
                <a:sym typeface="Montserrat"/>
              </a:rPr>
              <a:t>:</a:t>
            </a:r>
            <a:endParaRPr b="0" i="0" sz="1500" u="none" cap="none" strike="noStrike">
              <a:solidFill>
                <a:srgbClr val="000000"/>
              </a:solidFill>
              <a:latin typeface="Montserrat"/>
              <a:ea typeface="Montserrat"/>
              <a:cs typeface="Montserrat"/>
              <a:sym typeface="Montserrat"/>
            </a:endParaRPr>
          </a:p>
          <a:p>
            <a:pPr indent="-323850" lvl="0" marL="457200" marR="0" rtl="0" algn="l">
              <a:lnSpc>
                <a:spcPct val="100000"/>
              </a:lnSpc>
              <a:spcBef>
                <a:spcPts val="700"/>
              </a:spcBef>
              <a:spcAft>
                <a:spcPts val="0"/>
              </a:spcAft>
              <a:buClr>
                <a:srgbClr val="000000"/>
              </a:buClr>
              <a:buSzPts val="1500"/>
              <a:buFont typeface="Montserrat"/>
              <a:buChar char="●"/>
            </a:pPr>
            <a:r>
              <a:rPr b="0" i="0" lang="en" sz="1500" u="none" cap="none" strike="noStrike">
                <a:solidFill>
                  <a:srgbClr val="000000"/>
                </a:solidFill>
                <a:latin typeface="Montserrat"/>
                <a:ea typeface="Montserrat"/>
                <a:cs typeface="Montserrat"/>
                <a:sym typeface="Montserrat"/>
              </a:rPr>
              <a:t>Users quickly located and used the f.a.b button</a:t>
            </a:r>
            <a:endParaRPr b="0" i="0" sz="1500" u="none" cap="none" strike="noStrike">
              <a:solidFill>
                <a:srgbClr val="000000"/>
              </a:solidFill>
              <a:latin typeface="Montserrat"/>
              <a:ea typeface="Montserrat"/>
              <a:cs typeface="Montserrat"/>
              <a:sym typeface="Montserrat"/>
            </a:endParaRPr>
          </a:p>
          <a:p>
            <a:pPr indent="-323850" lvl="0" marL="457200" marR="0" rtl="0" algn="l">
              <a:lnSpc>
                <a:spcPct val="100000"/>
              </a:lnSpc>
              <a:spcBef>
                <a:spcPts val="0"/>
              </a:spcBef>
              <a:spcAft>
                <a:spcPts val="0"/>
              </a:spcAft>
              <a:buClr>
                <a:srgbClr val="000000"/>
              </a:buClr>
              <a:buSzPts val="1500"/>
              <a:buFont typeface="Montserrat"/>
              <a:buChar char="●"/>
            </a:pPr>
            <a:r>
              <a:rPr b="0" i="0" lang="en" sz="1500" u="none" cap="none" strike="noStrike">
                <a:solidFill>
                  <a:srgbClr val="000000"/>
                </a:solidFill>
                <a:latin typeface="Montserrat"/>
                <a:ea typeface="Montserrat"/>
                <a:cs typeface="Montserrat"/>
                <a:sym typeface="Montserrat"/>
              </a:rPr>
              <a:t>5 users told us their recommendations on how they perceived a calendar should look/work due to their experience </a:t>
            </a:r>
            <a:endParaRPr b="0" i="0" sz="1500" u="none" cap="none" strike="noStrike">
              <a:solidFill>
                <a:srgbClr val="000000"/>
              </a:solidFill>
              <a:latin typeface="Montserrat"/>
              <a:ea typeface="Montserrat"/>
              <a:cs typeface="Montserrat"/>
              <a:sym typeface="Montserrat"/>
            </a:endParaRPr>
          </a:p>
          <a:p>
            <a:pPr indent="0" lvl="0" marL="0" marR="0" rtl="0" algn="l">
              <a:lnSpc>
                <a:spcPct val="100000"/>
              </a:lnSpc>
              <a:spcBef>
                <a:spcPts val="700"/>
              </a:spcBef>
              <a:spcAft>
                <a:spcPts val="0"/>
              </a:spcAft>
              <a:buClr>
                <a:srgbClr val="000000"/>
              </a:buClr>
              <a:buSzPts val="1500"/>
              <a:buFont typeface="Arial"/>
              <a:buNone/>
            </a:pPr>
            <a:r>
              <a:rPr b="1" i="0" lang="en" sz="1500" u="sng" cap="none" strike="noStrike">
                <a:solidFill>
                  <a:srgbClr val="45818E"/>
                </a:solidFill>
                <a:latin typeface="Montserrat"/>
                <a:ea typeface="Montserrat"/>
                <a:cs typeface="Montserrat"/>
                <a:sym typeface="Montserrat"/>
              </a:rPr>
              <a:t>Recommendations</a:t>
            </a:r>
            <a:r>
              <a:rPr b="1" i="0" lang="en" sz="1500" u="none" cap="none" strike="noStrike">
                <a:solidFill>
                  <a:srgbClr val="45818E"/>
                </a:solidFill>
                <a:latin typeface="Montserrat"/>
                <a:ea typeface="Montserrat"/>
                <a:cs typeface="Montserrat"/>
                <a:sym typeface="Montserrat"/>
              </a:rPr>
              <a:t>:</a:t>
            </a:r>
            <a:endParaRPr b="0" i="0" sz="1500" u="none" cap="none" strike="noStrike">
              <a:solidFill>
                <a:srgbClr val="000000"/>
              </a:solidFill>
              <a:latin typeface="Montserrat"/>
              <a:ea typeface="Montserrat"/>
              <a:cs typeface="Montserrat"/>
              <a:sym typeface="Montserrat"/>
            </a:endParaRPr>
          </a:p>
          <a:p>
            <a:pPr indent="-323850" lvl="0" marL="457200" marR="0" rtl="0" algn="l">
              <a:lnSpc>
                <a:spcPct val="100000"/>
              </a:lnSpc>
              <a:spcBef>
                <a:spcPts val="700"/>
              </a:spcBef>
              <a:spcAft>
                <a:spcPts val="0"/>
              </a:spcAft>
              <a:buClr>
                <a:srgbClr val="000000"/>
              </a:buClr>
              <a:buSzPts val="1500"/>
              <a:buFont typeface="Montserrat"/>
              <a:buChar char="●"/>
            </a:pPr>
            <a:r>
              <a:rPr b="0" i="0" lang="en" sz="1500" u="none" cap="none" strike="noStrike">
                <a:solidFill>
                  <a:srgbClr val="000000"/>
                </a:solidFill>
                <a:latin typeface="Montserrat"/>
                <a:ea typeface="Montserrat"/>
                <a:cs typeface="Montserrat"/>
                <a:sym typeface="Montserrat"/>
              </a:rPr>
              <a:t>Make private request transparent(overlay)</a:t>
            </a:r>
            <a:endParaRPr b="0" i="0" sz="1500" u="none" cap="none" strike="noStrike">
              <a:solidFill>
                <a:srgbClr val="000000"/>
              </a:solidFill>
              <a:latin typeface="Montserrat"/>
              <a:ea typeface="Montserrat"/>
              <a:cs typeface="Montserrat"/>
              <a:sym typeface="Montserrat"/>
            </a:endParaRPr>
          </a:p>
          <a:p>
            <a:pPr indent="-323850" lvl="0" marL="457200" marR="0" rtl="0" algn="l">
              <a:lnSpc>
                <a:spcPct val="100000"/>
              </a:lnSpc>
              <a:spcBef>
                <a:spcPts val="700"/>
              </a:spcBef>
              <a:spcAft>
                <a:spcPts val="700"/>
              </a:spcAft>
              <a:buClr>
                <a:srgbClr val="000000"/>
              </a:buClr>
              <a:buSzPts val="1500"/>
              <a:buFont typeface="Montserrat"/>
              <a:buChar char="●"/>
            </a:pPr>
            <a:r>
              <a:rPr b="0" i="0" lang="en" sz="1500" u="none" cap="none" strike="noStrike">
                <a:solidFill>
                  <a:srgbClr val="000000"/>
                </a:solidFill>
                <a:latin typeface="Montserrat"/>
                <a:ea typeface="Montserrat"/>
                <a:cs typeface="Montserrat"/>
                <a:sym typeface="Montserrat"/>
              </a:rPr>
              <a:t>Move the Submit button to upper right due users knowledge with calendar formats</a:t>
            </a:r>
            <a:endParaRPr b="0" i="0" sz="1500" u="none" cap="none" strike="noStrike">
              <a:solidFill>
                <a:srgbClr val="000000"/>
              </a:solidFill>
              <a:latin typeface="Montserrat"/>
              <a:ea typeface="Montserrat"/>
              <a:cs typeface="Montserrat"/>
              <a:sym typeface="Montserrat"/>
            </a:endParaRPr>
          </a:p>
        </p:txBody>
      </p:sp>
      <p:sp>
        <p:nvSpPr>
          <p:cNvPr id="641" name="Google Shape;641;p36"/>
          <p:cNvSpPr txBox="1"/>
          <p:nvPr>
            <p:ph idx="12" type="sldNum"/>
          </p:nvPr>
        </p:nvSpPr>
        <p:spPr>
          <a:xfrm>
            <a:off x="8396258" y="44346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642" name="Google Shape;642;p36"/>
          <p:cNvCxnSpPr/>
          <p:nvPr/>
        </p:nvCxnSpPr>
        <p:spPr>
          <a:xfrm>
            <a:off x="193350" y="494725"/>
            <a:ext cx="8729100" cy="0"/>
          </a:xfrm>
          <a:prstGeom prst="straightConnector1">
            <a:avLst/>
          </a:prstGeom>
          <a:noFill/>
          <a:ln cap="flat" cmpd="sng" w="9525">
            <a:solidFill>
              <a:schemeClr val="dk2"/>
            </a:solidFill>
            <a:prstDash val="solid"/>
            <a:round/>
            <a:headEnd len="sm" w="sm" type="none"/>
            <a:tailEnd len="sm" w="sm" type="none"/>
          </a:ln>
        </p:spPr>
      </p:cxnSp>
      <p:sp>
        <p:nvSpPr>
          <p:cNvPr id="643" name="Google Shape;643;p36"/>
          <p:cNvSpPr txBox="1"/>
          <p:nvPr/>
        </p:nvSpPr>
        <p:spPr>
          <a:xfrm>
            <a:off x="6759675" y="101750"/>
            <a:ext cx="1664400" cy="291000"/>
          </a:xfrm>
          <a:prstGeom prst="rect">
            <a:avLst/>
          </a:prstGeom>
          <a:solidFill>
            <a:srgbClr val="F1C232"/>
          </a:solidFill>
          <a:ln>
            <a:noFill/>
          </a:ln>
        </p:spPr>
        <p:txBody>
          <a:bodyPr anchorCtr="0" anchor="t" bIns="0" lIns="0" spcFirstLastPara="1" rIns="0" wrap="square" tIns="365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FFFFFF"/>
                </a:solidFill>
                <a:latin typeface="Roboto"/>
                <a:ea typeface="Roboto"/>
                <a:cs typeface="Roboto"/>
                <a:sym typeface="Roboto"/>
              </a:rPr>
              <a:t>Minor Issue</a:t>
            </a:r>
            <a:endParaRPr b="1" i="0" sz="1400" u="none" cap="none" strike="noStrike">
              <a:solidFill>
                <a:srgbClr val="FFFFFF"/>
              </a:solidFill>
              <a:latin typeface="Roboto"/>
              <a:ea typeface="Roboto"/>
              <a:cs typeface="Roboto"/>
              <a:sym typeface="Roboto"/>
            </a:endParaRPr>
          </a:p>
        </p:txBody>
      </p:sp>
      <p:sp>
        <p:nvSpPr>
          <p:cNvPr id="644" name="Google Shape;644;p36"/>
          <p:cNvSpPr/>
          <p:nvPr/>
        </p:nvSpPr>
        <p:spPr>
          <a:xfrm>
            <a:off x="5746000" y="1690625"/>
            <a:ext cx="1594200" cy="291000"/>
          </a:xfrm>
          <a:prstGeom prst="flowChartConnector">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36"/>
          <p:cNvSpPr/>
          <p:nvPr/>
        </p:nvSpPr>
        <p:spPr>
          <a:xfrm>
            <a:off x="8418800" y="1795025"/>
            <a:ext cx="426000" cy="186600"/>
          </a:xfrm>
          <a:prstGeom prst="flowChartConnector">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36"/>
          <p:cNvSpPr txBox="1"/>
          <p:nvPr/>
        </p:nvSpPr>
        <p:spPr>
          <a:xfrm>
            <a:off x="7274438" y="4142225"/>
            <a:ext cx="1664400" cy="3630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100"/>
              <a:buFont typeface="Arial"/>
              <a:buNone/>
            </a:pPr>
            <a:r>
              <a:rPr b="0" i="0" lang="en" sz="1100" u="none" cap="none" strike="noStrike">
                <a:solidFill>
                  <a:srgbClr val="000000"/>
                </a:solidFill>
                <a:latin typeface="Montserrat Medium"/>
                <a:ea typeface="Montserrat Medium"/>
                <a:cs typeface="Montserrat Medium"/>
                <a:sym typeface="Montserrat Medium"/>
              </a:rPr>
              <a:t>Calendar- Add Event</a:t>
            </a:r>
            <a:endParaRPr b="0" i="0" sz="1100" u="none" cap="none" strike="noStrike">
              <a:solidFill>
                <a:srgbClr val="000000"/>
              </a:solidFill>
              <a:latin typeface="Montserrat Medium"/>
              <a:ea typeface="Montserrat Medium"/>
              <a:cs typeface="Montserrat Medium"/>
              <a:sym typeface="Montserrat Medium"/>
            </a:endParaRPr>
          </a:p>
        </p:txBody>
      </p:sp>
      <p:sp>
        <p:nvSpPr>
          <p:cNvPr id="647" name="Google Shape;647;p36"/>
          <p:cNvSpPr/>
          <p:nvPr/>
        </p:nvSpPr>
        <p:spPr>
          <a:xfrm>
            <a:off x="338775" y="1453600"/>
            <a:ext cx="381000" cy="363000"/>
          </a:xfrm>
          <a:prstGeom prst="ellipse">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648" name="Google Shape;648;p36"/>
          <p:cNvSpPr/>
          <p:nvPr/>
        </p:nvSpPr>
        <p:spPr>
          <a:xfrm>
            <a:off x="338775" y="1965438"/>
            <a:ext cx="381000" cy="363000"/>
          </a:xfrm>
          <a:prstGeom prst="ellipse">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649" name="Google Shape;649;p36"/>
          <p:cNvSpPr/>
          <p:nvPr/>
        </p:nvSpPr>
        <p:spPr>
          <a:xfrm>
            <a:off x="5490375" y="1636625"/>
            <a:ext cx="381000" cy="363000"/>
          </a:xfrm>
          <a:prstGeom prst="ellipse">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650" name="Google Shape;650;p36"/>
          <p:cNvSpPr/>
          <p:nvPr/>
        </p:nvSpPr>
        <p:spPr>
          <a:xfrm>
            <a:off x="8211500" y="1453600"/>
            <a:ext cx="381000" cy="363000"/>
          </a:xfrm>
          <a:prstGeom prst="ellipse">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654" name="Shape 654"/>
        <p:cNvGrpSpPr/>
        <p:nvPr/>
      </p:nvGrpSpPr>
      <p:grpSpPr>
        <a:xfrm>
          <a:off x="0" y="0"/>
          <a:ext cx="0" cy="0"/>
          <a:chOff x="0" y="0"/>
          <a:chExt cx="0" cy="0"/>
        </a:xfrm>
      </p:grpSpPr>
      <p:sp>
        <p:nvSpPr>
          <p:cNvPr id="655" name="Google Shape;655;p37"/>
          <p:cNvSpPr txBox="1"/>
          <p:nvPr/>
        </p:nvSpPr>
        <p:spPr>
          <a:xfrm>
            <a:off x="2971676" y="118875"/>
            <a:ext cx="3931200" cy="363000"/>
          </a:xfrm>
          <a:prstGeom prst="rect">
            <a:avLst/>
          </a:prstGeom>
          <a:noFill/>
          <a:ln>
            <a:noFill/>
          </a:ln>
        </p:spPr>
        <p:txBody>
          <a:bodyPr anchor="t" anchorCtr="0" bIns="91425" lIns="91425" rIns="91425" spcFirstLastPara="1" tIns="91425" wrap="square">
            <a:noAutofit/>
          </a:bodyPr>
          <a:lstStyle/>
          <a:p>
            <a:pPr algn="l" indent="0" lvl="0" marL="0" marR="0" rtl="0">
              <a:lnSpc>
                <a:spcPct val="90000"/>
              </a:lnSpc>
              <a:spcBef>
                <a:spcPts val="0"/>
              </a:spcBef>
              <a:spcAft>
                <a:spcPts val="0"/>
              </a:spcAft>
              <a:buClr>
                <a:srgbClr val="000000"/>
              </a:buClr>
              <a:buSzPts val="1800"/>
              <a:buFont typeface="Arial"/>
              <a:buNone/>
            </a:pPr>
            <a:r>
              <a:rPr b="0" cap="none" i="0" lang="en" strike="noStrike" sz="1800" u="none">
                <a:solidFill>
                  <a:srgbClr val="000000"/>
                </a:solidFill>
                <a:latin typeface="Montserrat Medium"/>
                <a:ea typeface="Montserrat Medium"/>
                <a:cs typeface="Montserrat Medium"/>
                <a:sym typeface="Montserrat Medium"/>
              </a:rPr>
              <a:t>Work Ticket Screen - Revision</a:t>
            </a:r>
            <a:endParaRPr b="0" cap="none" i="0" strike="noStrike" sz="1800" u="none">
              <a:solidFill>
                <a:srgbClr val="000000"/>
              </a:solidFill>
              <a:latin typeface="Montserrat Medium"/>
              <a:ea typeface="Montserrat Medium"/>
              <a:cs typeface="Montserrat Medium"/>
              <a:sym typeface="Montserrat Medium"/>
            </a:endParaRPr>
          </a:p>
        </p:txBody>
      </p:sp>
      <p:pic>
        <p:nvPicPr>
          <p:cNvPr id="656" name="Google Shape;656;p37"/>
          <p:cNvPicPr preferRelativeResize="0"/>
          <p:nvPr/>
        </p:nvPicPr>
        <p:blipFill rotWithShape="1">
          <a:blip r:embed="rId3">
            <a:alphaModFix/>
          </a:blip>
          <a:srcRect b="0" l="0" r="0" t="0"/>
          <a:stretch/>
        </p:blipFill>
        <p:spPr>
          <a:xfrm>
            <a:off x="427875" y="1783319"/>
            <a:ext cx="1441800" cy="2769555"/>
          </a:xfrm>
          <a:prstGeom prst="rect">
            <a:avLst/>
          </a:prstGeom>
          <a:noFill/>
          <a:ln>
            <a:noFill/>
          </a:ln>
        </p:spPr>
      </p:pic>
      <p:pic>
        <p:nvPicPr>
          <p:cNvPr id="657" name="Google Shape;657;p37"/>
          <p:cNvPicPr preferRelativeResize="0"/>
          <p:nvPr/>
        </p:nvPicPr>
        <p:blipFill rotWithShape="1">
          <a:blip r:embed="rId4">
            <a:alphaModFix/>
          </a:blip>
          <a:srcRect b="5" r="24"/>
          <a:stretch/>
        </p:blipFill>
        <p:spPr>
          <a:xfrm>
            <a:off x="1915700" y="1584030"/>
            <a:ext cx="2751451" cy="3168144"/>
          </a:xfrm>
          <a:prstGeom prst="rect">
            <a:avLst/>
          </a:prstGeom>
          <a:noFill/>
          <a:ln cap="flat" cmpd="sng" w="9525">
            <a:solidFill>
              <a:srgbClr val="E69138"/>
            </a:solidFill>
            <a:prstDash val="solid"/>
            <a:round/>
            <a:headEnd len="sm" type="none" w="sm"/>
            <a:tailEnd len="sm" type="none" w="sm"/>
          </a:ln>
          <a:effectLst>
            <a:outerShdw algn="bl" blurRad="57150" dir="5400000" dist="19050" rotWithShape="0">
              <a:srgbClr val="000000">
                <a:alpha val="49803"/>
              </a:srgbClr>
            </a:outerShdw>
          </a:effectLst>
        </p:spPr>
      </p:pic>
      <p:sp>
        <p:nvSpPr>
          <p:cNvPr id="658" name="Google Shape;658;p37"/>
          <p:cNvSpPr txBox="1"/>
          <p:nvPr/>
        </p:nvSpPr>
        <p:spPr>
          <a:xfrm>
            <a:off x="542625" y="4622700"/>
            <a:ext cx="1212300" cy="363000"/>
          </a:xfrm>
          <a:prstGeom prst="rect">
            <a:avLst/>
          </a:prstGeom>
          <a:noFill/>
          <a:ln>
            <a:noFill/>
          </a:ln>
        </p:spPr>
        <p:txBody>
          <a:bodyPr anchor="t" anchorCtr="0" bIns="91425" lIns="91425" rIns="91425" spcFirstLastPara="1" tIns="91425" wrap="square">
            <a:noAutofit/>
          </a:bodyPr>
          <a:lstStyle/>
          <a:p>
            <a:pPr algn="ctr" indent="0" lvl="0" marL="0" marR="0" rtl="0">
              <a:lnSpc>
                <a:spcPct val="90000"/>
              </a:lnSpc>
              <a:spcBef>
                <a:spcPts val="0"/>
              </a:spcBef>
              <a:spcAft>
                <a:spcPts val="0"/>
              </a:spcAft>
              <a:buClr>
                <a:srgbClr val="000000"/>
              </a:buClr>
              <a:buSzPts val="1100"/>
              <a:buFont typeface="Arial"/>
              <a:buNone/>
            </a:pPr>
            <a:r>
              <a:rPr b="0" cap="none" i="0" lang="en" strike="noStrike" sz="1100" u="none">
                <a:solidFill>
                  <a:srgbClr val="000000"/>
                </a:solidFill>
                <a:latin typeface="Montserrat Medium"/>
                <a:ea typeface="Montserrat Medium"/>
                <a:cs typeface="Montserrat Medium"/>
                <a:sym typeface="Montserrat Medium"/>
              </a:rPr>
              <a:t>Submit Work Ticket</a:t>
            </a:r>
            <a:endParaRPr b="0" cap="none" i="0" strike="noStrike" sz="1100" u="none">
              <a:solidFill>
                <a:srgbClr val="000000"/>
              </a:solidFill>
              <a:latin typeface="Montserrat Medium"/>
              <a:ea typeface="Montserrat Medium"/>
              <a:cs typeface="Montserrat Medium"/>
              <a:sym typeface="Montserrat Medium"/>
            </a:endParaRPr>
          </a:p>
        </p:txBody>
      </p:sp>
      <p:sp>
        <p:nvSpPr>
          <p:cNvPr id="659" name="Google Shape;659;p37"/>
          <p:cNvSpPr/>
          <p:nvPr/>
        </p:nvSpPr>
        <p:spPr>
          <a:xfrm>
            <a:off x="2546432" y="3813386"/>
            <a:ext cx="1555500" cy="620100"/>
          </a:xfrm>
          <a:prstGeom prst="flowChartConnector">
            <a:avLst/>
          </a:prstGeom>
          <a:noFill/>
          <a:ln cap="flat" cmpd="sng" w="9525">
            <a:solidFill>
              <a:srgbClr val="FF0000"/>
            </a:solidFill>
            <a:prstDash val="solid"/>
            <a:round/>
            <a:headEnd len="sm" type="none" w="sm"/>
            <a:tailEnd len="sm" type="none" w="sm"/>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660" name="Google Shape;660;p37"/>
          <p:cNvSpPr/>
          <p:nvPr/>
        </p:nvSpPr>
        <p:spPr>
          <a:xfrm>
            <a:off x="911327" y="3407843"/>
            <a:ext cx="474900" cy="142800"/>
          </a:xfrm>
          <a:prstGeom prst="flowChartConnector">
            <a:avLst/>
          </a:prstGeom>
          <a:noFill/>
          <a:ln cap="flat" cmpd="sng" w="9525">
            <a:solidFill>
              <a:srgbClr val="FF0000"/>
            </a:solidFill>
            <a:prstDash val="solid"/>
            <a:round/>
            <a:headEnd len="sm" type="none" w="sm"/>
            <a:tailEnd len="sm" type="none" w="sm"/>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grpSp>
        <p:nvGrpSpPr>
          <p:cNvPr id="661" name="Google Shape;661;p37"/>
          <p:cNvGrpSpPr/>
          <p:nvPr/>
        </p:nvGrpSpPr>
        <p:grpSpPr>
          <a:xfrm>
            <a:off x="7580376" y="118872"/>
            <a:ext cx="1345325" cy="676693"/>
            <a:chOff x="7394239" y="178206"/>
            <a:chExt cx="1529300" cy="767400"/>
          </a:xfrm>
        </p:grpSpPr>
        <p:sp>
          <p:nvSpPr>
            <p:cNvPr id="662" name="Google Shape;662;p37"/>
            <p:cNvSpPr/>
            <p:nvPr/>
          </p:nvSpPr>
          <p:spPr>
            <a:xfrm>
              <a:off x="8148039" y="178206"/>
              <a:ext cx="775500" cy="767400"/>
            </a:xfrm>
            <a:prstGeom prst="diamond">
              <a:avLst/>
            </a:prstGeom>
            <a:noFill/>
            <a:ln cap="flat" cmpd="sng" w="76200">
              <a:solidFill>
                <a:srgbClr val="C6A03F"/>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663" name="Google Shape;663;p37"/>
            <p:cNvSpPr/>
            <p:nvPr/>
          </p:nvSpPr>
          <p:spPr>
            <a:xfrm>
              <a:off x="7394239" y="388253"/>
              <a:ext cx="1143000" cy="347400"/>
            </a:xfrm>
            <a:prstGeom prst="rect">
              <a:avLst/>
            </a:prstGeom>
            <a:solidFill>
              <a:srgbClr val="C6A03F"/>
            </a:solid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664" name="Google Shape;664;p37"/>
            <p:cNvSpPr txBox="1"/>
            <p:nvPr/>
          </p:nvSpPr>
          <p:spPr>
            <a:xfrm>
              <a:off x="7394239" y="388253"/>
              <a:ext cx="1143000" cy="347400"/>
            </a:xfrm>
            <a:prstGeom prst="rect">
              <a:avLst/>
            </a:prstGeom>
            <a:no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ctr" indent="0" lvl="0" marL="0" marR="0" rtl="0">
                <a:lnSpc>
                  <a:spcPct val="100000"/>
                </a:lnSpc>
                <a:spcBef>
                  <a:spcPts val="0"/>
                </a:spcBef>
                <a:spcAft>
                  <a:spcPts val="0"/>
                </a:spcAft>
                <a:buClr>
                  <a:srgbClr val="000000"/>
                </a:buClr>
                <a:buSzPts val="1200"/>
                <a:buFont typeface="Arial"/>
                <a:buNone/>
              </a:pPr>
              <a:r>
                <a:rPr b="0" cap="none" i="0" lang="en" strike="noStrike" sz="1200" u="none">
                  <a:solidFill>
                    <a:srgbClr val="FFFFFF"/>
                  </a:solidFill>
                  <a:latin typeface="Open Sans SemiBold"/>
                  <a:ea typeface="Open Sans SemiBold"/>
                  <a:cs typeface="Open Sans SemiBold"/>
                  <a:sym typeface="Open Sans SemiBold"/>
                </a:rPr>
                <a:t>DESIGN</a:t>
              </a:r>
              <a:endParaRPr b="0" cap="none" i="0" strike="noStrike" sz="1200" u="none">
                <a:solidFill>
                  <a:srgbClr val="FFFFFF"/>
                </a:solidFill>
                <a:latin typeface="Open Sans SemiBold"/>
                <a:ea typeface="Open Sans SemiBold"/>
                <a:cs typeface="Open Sans SemiBold"/>
                <a:sym typeface="Open Sans SemiBold"/>
              </a:endParaRPr>
            </a:p>
          </p:txBody>
        </p:sp>
      </p:grpSp>
      <p:cxnSp>
        <p:nvCxnSpPr>
          <p:cNvPr id="665" name="Google Shape;665;p37"/>
          <p:cNvCxnSpPr>
            <a:stCxn id="660" idx="6"/>
            <a:endCxn id="659" idx="2"/>
          </p:cNvCxnSpPr>
          <p:nvPr/>
        </p:nvCxnSpPr>
        <p:spPr>
          <a:xfrm>
            <a:off x="1386227" y="3479243"/>
            <a:ext cx="1160100" cy="644100"/>
          </a:xfrm>
          <a:prstGeom prst="straightConnector1">
            <a:avLst/>
          </a:prstGeom>
          <a:noFill/>
          <a:ln cap="flat" cmpd="sng" w="9525">
            <a:solidFill>
              <a:srgbClr val="FF0000"/>
            </a:solidFill>
            <a:prstDash val="solid"/>
            <a:round/>
            <a:headEnd len="sm" type="none" w="sm"/>
            <a:tailEnd len="med" type="triangle" w="med"/>
          </a:ln>
          <a:effectLst>
            <a:outerShdw algn="bl" blurRad="57150" dir="5400000" dist="19050" rotWithShape="0">
              <a:srgbClr val="000000">
                <a:alpha val="49803"/>
              </a:srgbClr>
            </a:outerShdw>
          </a:effectLst>
        </p:spPr>
      </p:cxnSp>
      <p:sp>
        <p:nvSpPr>
          <p:cNvPr id="666" name="Google Shape;666;p37"/>
          <p:cNvSpPr txBox="1"/>
          <p:nvPr/>
        </p:nvSpPr>
        <p:spPr>
          <a:xfrm>
            <a:off x="672350" y="633600"/>
            <a:ext cx="3000000" cy="851100"/>
          </a:xfrm>
          <a:prstGeom prst="rect">
            <a:avLst/>
          </a:prstGeom>
          <a:noFill/>
          <a:ln>
            <a:noFill/>
          </a:ln>
        </p:spPr>
        <p:txBody>
          <a:bodyPr anchor="t"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500"/>
              <a:buFont typeface="Arial"/>
              <a:buNone/>
            </a:pPr>
            <a:r>
              <a:rPr b="1" cap="none" i="0" lang="en" strike="noStrike" sz="1500" u="sng">
                <a:solidFill>
                  <a:srgbClr val="45818E"/>
                </a:solidFill>
                <a:latin typeface="Montserrat"/>
                <a:ea typeface="Montserrat"/>
                <a:cs typeface="Montserrat"/>
                <a:sym typeface="Montserrat"/>
              </a:rPr>
              <a:t>Recommendation</a:t>
            </a:r>
            <a:r>
              <a:rPr b="1" cap="none" i="0" lang="en" strike="noStrike" sz="1500" u="none">
                <a:solidFill>
                  <a:srgbClr val="45818E"/>
                </a:solidFill>
                <a:latin typeface="Montserrat"/>
                <a:ea typeface="Montserrat"/>
                <a:cs typeface="Montserrat"/>
                <a:sym typeface="Montserrat"/>
              </a:rPr>
              <a:t>:</a:t>
            </a:r>
            <a:endParaRPr b="1" cap="none" i="0" strike="noStrike" sz="1500" u="none">
              <a:solidFill>
                <a:srgbClr val="45818E"/>
              </a:solidFill>
              <a:latin typeface="Montserrat"/>
              <a:ea typeface="Montserrat"/>
              <a:cs typeface="Montserrat"/>
              <a:sym typeface="Montserrat"/>
            </a:endParaRPr>
          </a:p>
          <a:p>
            <a:pPr algn="l" indent="-323850" lvl="0" marL="457200" marR="0" rtl="0">
              <a:lnSpc>
                <a:spcPct val="100000"/>
              </a:lnSpc>
              <a:spcBef>
                <a:spcPts val="700"/>
              </a:spcBef>
              <a:spcAft>
                <a:spcPts val="700"/>
              </a:spcAft>
              <a:buClr>
                <a:schemeClr val="dk1"/>
              </a:buClr>
              <a:buSzPts val="1500"/>
              <a:buFont typeface="Montserrat"/>
              <a:buChar char="●"/>
            </a:pPr>
            <a:r>
              <a:rPr b="0" cap="none" i="0" lang="en" strike="noStrike" sz="1500" u="none">
                <a:solidFill>
                  <a:schemeClr val="dk1"/>
                </a:solidFill>
                <a:latin typeface="Montserrat"/>
                <a:ea typeface="Montserrat"/>
                <a:cs typeface="Montserrat"/>
                <a:sym typeface="Montserrat"/>
              </a:rPr>
              <a:t>Add a “Next” button on the screen</a:t>
            </a:r>
            <a:endParaRPr b="0" cap="none" i="0" strike="noStrike" sz="1500" u="none">
              <a:solidFill>
                <a:schemeClr val="dk1"/>
              </a:solidFill>
              <a:latin typeface="Montserrat"/>
              <a:ea typeface="Montserrat"/>
              <a:cs typeface="Montserrat"/>
              <a:sym typeface="Montserrat"/>
            </a:endParaRPr>
          </a:p>
        </p:txBody>
      </p:sp>
      <p:sp>
        <p:nvSpPr>
          <p:cNvPr id="667" name="Google Shape;667;p37"/>
          <p:cNvSpPr txBox="1"/>
          <p:nvPr/>
        </p:nvSpPr>
        <p:spPr>
          <a:xfrm>
            <a:off x="2321050" y="4725900"/>
            <a:ext cx="2100900" cy="309000"/>
          </a:xfrm>
          <a:prstGeom prst="rect">
            <a:avLst/>
          </a:prstGeom>
          <a:noFill/>
          <a:ln>
            <a:noFill/>
          </a:ln>
        </p:spPr>
        <p:txBody>
          <a:bodyPr anchor="t"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rPr b="0" cap="none" i="0" lang="en" strike="noStrike" sz="1400" u="none">
                <a:solidFill>
                  <a:srgbClr val="000000"/>
                </a:solidFill>
                <a:latin typeface="Arial"/>
                <a:ea typeface="Arial"/>
                <a:cs typeface="Arial"/>
                <a:sym typeface="Arial"/>
              </a:rPr>
              <a:t>Revised w/ next button</a:t>
            </a:r>
            <a:endParaRPr b="0" cap="none" i="0" strike="noStrike" sz="1400" u="none">
              <a:solidFill>
                <a:srgbClr val="000000"/>
              </a:solidFill>
              <a:latin typeface="Arial"/>
              <a:ea typeface="Arial"/>
              <a:cs typeface="Arial"/>
              <a:sym typeface="Arial"/>
            </a:endParaRPr>
          </a:p>
        </p:txBody>
      </p:sp>
    </p:spTree>
  </p:cSld>
  <p:clrMapOvr>
    <a:masterClrMapping/>
  </p:clrMapOvr>
</p:sld>
</file>

<file path=ppt/slides/slide38.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671" name="Shape 671"/>
        <p:cNvGrpSpPr/>
        <p:nvPr/>
      </p:nvGrpSpPr>
      <p:grpSpPr>
        <a:xfrm>
          <a:off x="0" y="0"/>
          <a:ext cx="0" cy="0"/>
          <a:chOff x="0" y="0"/>
          <a:chExt cx="0" cy="0"/>
        </a:xfrm>
      </p:grpSpPr>
      <p:sp>
        <p:nvSpPr>
          <p:cNvPr id="672" name="Google Shape;672;p38"/>
          <p:cNvSpPr txBox="1"/>
          <p:nvPr/>
        </p:nvSpPr>
        <p:spPr>
          <a:xfrm>
            <a:off x="2546426" y="66850"/>
            <a:ext cx="4353000" cy="363000"/>
          </a:xfrm>
          <a:prstGeom prst="rect">
            <a:avLst/>
          </a:prstGeom>
          <a:noFill/>
          <a:ln>
            <a:noFill/>
          </a:ln>
        </p:spPr>
        <p:txBody>
          <a:bodyPr anchor="t" anchorCtr="0" bIns="91425" lIns="91425" rIns="91425" spcFirstLastPara="1" tIns="91425" wrap="square">
            <a:noAutofit/>
          </a:bodyPr>
          <a:lstStyle/>
          <a:p>
            <a:pPr algn="l" indent="0" lvl="0" marL="0" marR="0" rtl="0">
              <a:lnSpc>
                <a:spcPct val="90000"/>
              </a:lnSpc>
              <a:spcBef>
                <a:spcPts val="0"/>
              </a:spcBef>
              <a:spcAft>
                <a:spcPts val="0"/>
              </a:spcAft>
              <a:buClr>
                <a:schemeClr val="dk1"/>
              </a:buClr>
              <a:buSzPts val="1100"/>
              <a:buFont typeface="Arial"/>
              <a:buNone/>
            </a:pPr>
            <a:r>
              <a:rPr b="0" cap="none" i="0" lang="en" strike="noStrike" sz="1800" u="none">
                <a:solidFill>
                  <a:schemeClr val="dk1"/>
                </a:solidFill>
                <a:latin typeface="Montserrat Medium"/>
                <a:ea typeface="Montserrat Medium"/>
                <a:cs typeface="Montserrat Medium"/>
                <a:sym typeface="Montserrat Medium"/>
              </a:rPr>
              <a:t>Work Ticket Screen - Revision</a:t>
            </a:r>
            <a:endParaRPr b="0" cap="none" i="0" strike="noStrike" sz="1800" u="none">
              <a:solidFill>
                <a:srgbClr val="000000"/>
              </a:solidFill>
              <a:latin typeface="Montserrat Medium"/>
              <a:ea typeface="Montserrat Medium"/>
              <a:cs typeface="Montserrat Medium"/>
              <a:sym typeface="Montserrat Medium"/>
            </a:endParaRPr>
          </a:p>
        </p:txBody>
      </p:sp>
      <p:pic>
        <p:nvPicPr>
          <p:cNvPr id="673" name="Google Shape;673;p38"/>
          <p:cNvPicPr preferRelativeResize="0"/>
          <p:nvPr/>
        </p:nvPicPr>
        <p:blipFill rotWithShape="1">
          <a:blip r:embed="rId3">
            <a:alphaModFix amt="14000"/>
          </a:blip>
          <a:srcRect b="0" l="0" r="0" t="0"/>
          <a:stretch/>
        </p:blipFill>
        <p:spPr>
          <a:xfrm>
            <a:off x="427875" y="1783319"/>
            <a:ext cx="1441800" cy="2769555"/>
          </a:xfrm>
          <a:prstGeom prst="rect">
            <a:avLst/>
          </a:prstGeom>
          <a:noFill/>
          <a:ln>
            <a:noFill/>
          </a:ln>
        </p:spPr>
      </p:pic>
      <p:pic>
        <p:nvPicPr>
          <p:cNvPr id="674" name="Google Shape;674;p38"/>
          <p:cNvPicPr preferRelativeResize="0"/>
          <p:nvPr/>
        </p:nvPicPr>
        <p:blipFill rotWithShape="1">
          <a:blip r:embed="rId4">
            <a:alphaModFix amt="9000"/>
          </a:blip>
          <a:srcRect b="5" r="24"/>
          <a:stretch/>
        </p:blipFill>
        <p:spPr>
          <a:xfrm>
            <a:off x="1915700" y="1584030"/>
            <a:ext cx="2751451" cy="3168144"/>
          </a:xfrm>
          <a:prstGeom prst="rect">
            <a:avLst/>
          </a:prstGeom>
          <a:noFill/>
          <a:ln cap="flat" cmpd="sng" w="9525">
            <a:solidFill>
              <a:srgbClr val="E69138"/>
            </a:solidFill>
            <a:prstDash val="solid"/>
            <a:round/>
            <a:headEnd len="sm" type="none" w="sm"/>
            <a:tailEnd len="sm" type="none" w="sm"/>
          </a:ln>
          <a:effectLst>
            <a:outerShdw algn="bl" blurRad="57150" dir="5400000" dist="19050" rotWithShape="0">
              <a:srgbClr val="000000">
                <a:alpha val="49803"/>
              </a:srgbClr>
            </a:outerShdw>
          </a:effectLst>
        </p:spPr>
      </p:pic>
      <p:pic>
        <p:nvPicPr>
          <p:cNvPr id="675" name="Google Shape;675;p38"/>
          <p:cNvPicPr preferRelativeResize="0"/>
          <p:nvPr/>
        </p:nvPicPr>
        <p:blipFill rotWithShape="1">
          <a:blip r:embed="rId5">
            <a:alphaModFix/>
          </a:blip>
          <a:srcRect b="0" l="0" r="0" t="0"/>
          <a:stretch/>
        </p:blipFill>
        <p:spPr>
          <a:xfrm>
            <a:off x="4766375" y="1259138"/>
            <a:ext cx="1736000" cy="3425875"/>
          </a:xfrm>
          <a:prstGeom prst="rect">
            <a:avLst/>
          </a:prstGeom>
          <a:noFill/>
          <a:ln>
            <a:noFill/>
          </a:ln>
        </p:spPr>
      </p:pic>
      <p:sp>
        <p:nvSpPr>
          <p:cNvPr id="676" name="Google Shape;676;p38"/>
          <p:cNvSpPr txBox="1"/>
          <p:nvPr/>
        </p:nvSpPr>
        <p:spPr>
          <a:xfrm>
            <a:off x="5010600" y="4685025"/>
            <a:ext cx="1212300" cy="363000"/>
          </a:xfrm>
          <a:prstGeom prst="rect">
            <a:avLst/>
          </a:prstGeom>
          <a:noFill/>
          <a:ln>
            <a:noFill/>
          </a:ln>
        </p:spPr>
        <p:txBody>
          <a:bodyPr anchor="t" anchorCtr="0" bIns="91425" lIns="91425" rIns="91425" spcFirstLastPara="1" tIns="91425" wrap="square">
            <a:noAutofit/>
          </a:bodyPr>
          <a:lstStyle/>
          <a:p>
            <a:pPr algn="ctr" indent="0" lvl="0" marL="0" marR="0" rtl="0">
              <a:lnSpc>
                <a:spcPct val="90000"/>
              </a:lnSpc>
              <a:spcBef>
                <a:spcPts val="0"/>
              </a:spcBef>
              <a:spcAft>
                <a:spcPts val="0"/>
              </a:spcAft>
              <a:buClr>
                <a:srgbClr val="000000"/>
              </a:buClr>
              <a:buSzPts val="1100"/>
              <a:buFont typeface="Arial"/>
              <a:buNone/>
            </a:pPr>
            <a:r>
              <a:rPr b="0" cap="none" i="0" lang="en" strike="noStrike" sz="1100" u="none">
                <a:solidFill>
                  <a:srgbClr val="000000"/>
                </a:solidFill>
                <a:latin typeface="Montserrat Medium"/>
                <a:ea typeface="Montserrat Medium"/>
                <a:cs typeface="Montserrat Medium"/>
                <a:sym typeface="Montserrat Medium"/>
              </a:rPr>
              <a:t>Submit Work Ticket</a:t>
            </a:r>
            <a:endParaRPr b="0" cap="none" i="0" strike="noStrike" sz="1100" u="none">
              <a:solidFill>
                <a:srgbClr val="000000"/>
              </a:solidFill>
              <a:latin typeface="Montserrat Medium"/>
              <a:ea typeface="Montserrat Medium"/>
              <a:cs typeface="Montserrat Medium"/>
              <a:sym typeface="Montserrat Medium"/>
            </a:endParaRPr>
          </a:p>
        </p:txBody>
      </p:sp>
      <p:sp>
        <p:nvSpPr>
          <p:cNvPr id="677" name="Google Shape;677;p38"/>
          <p:cNvSpPr txBox="1"/>
          <p:nvPr/>
        </p:nvSpPr>
        <p:spPr>
          <a:xfrm>
            <a:off x="542625" y="4622700"/>
            <a:ext cx="1212300" cy="363000"/>
          </a:xfrm>
          <a:prstGeom prst="rect">
            <a:avLst/>
          </a:prstGeom>
          <a:noFill/>
          <a:ln>
            <a:noFill/>
          </a:ln>
        </p:spPr>
        <p:txBody>
          <a:bodyPr anchor="t" anchorCtr="0" bIns="91425" lIns="91425" rIns="91425" spcFirstLastPara="1" tIns="91425" wrap="square">
            <a:noAutofit/>
          </a:bodyPr>
          <a:lstStyle/>
          <a:p>
            <a:pPr algn="ctr" indent="0" lvl="0" marL="0" marR="0" rtl="0">
              <a:lnSpc>
                <a:spcPct val="90000"/>
              </a:lnSpc>
              <a:spcBef>
                <a:spcPts val="0"/>
              </a:spcBef>
              <a:spcAft>
                <a:spcPts val="0"/>
              </a:spcAft>
              <a:buClr>
                <a:srgbClr val="000000"/>
              </a:buClr>
              <a:buSzPts val="1100"/>
              <a:buFont typeface="Arial"/>
              <a:buNone/>
            </a:pPr>
            <a:r>
              <a:rPr b="0" cap="none" i="0" lang="en" strike="noStrike" sz="1100" u="none">
                <a:solidFill>
                  <a:srgbClr val="EFEFEF"/>
                </a:solidFill>
                <a:latin typeface="Montserrat Medium"/>
                <a:ea typeface="Montserrat Medium"/>
                <a:cs typeface="Montserrat Medium"/>
                <a:sym typeface="Montserrat Medium"/>
              </a:rPr>
              <a:t>Submit Work Ticket</a:t>
            </a:r>
            <a:endParaRPr b="0" cap="none" i="0" strike="noStrike" sz="1100" u="none">
              <a:solidFill>
                <a:srgbClr val="EFEFEF"/>
              </a:solidFill>
              <a:latin typeface="Montserrat Medium"/>
              <a:ea typeface="Montserrat Medium"/>
              <a:cs typeface="Montserrat Medium"/>
              <a:sym typeface="Montserrat Medium"/>
            </a:endParaRPr>
          </a:p>
        </p:txBody>
      </p:sp>
      <p:sp>
        <p:nvSpPr>
          <p:cNvPr id="678" name="Google Shape;678;p38"/>
          <p:cNvSpPr/>
          <p:nvPr/>
        </p:nvSpPr>
        <p:spPr>
          <a:xfrm>
            <a:off x="2546432" y="3813386"/>
            <a:ext cx="1555500" cy="620100"/>
          </a:xfrm>
          <a:prstGeom prst="flowChartConnector">
            <a:avLst/>
          </a:prstGeom>
          <a:noFill/>
          <a:ln cap="flat" cmpd="sng" w="9525">
            <a:solidFill>
              <a:srgbClr val="CCCCCC"/>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679" name="Google Shape;679;p38"/>
          <p:cNvSpPr/>
          <p:nvPr/>
        </p:nvSpPr>
        <p:spPr>
          <a:xfrm>
            <a:off x="911327" y="3407843"/>
            <a:ext cx="474900" cy="142800"/>
          </a:xfrm>
          <a:prstGeom prst="flowChartConnector">
            <a:avLst/>
          </a:prstGeom>
          <a:noFill/>
          <a:ln cap="flat" cmpd="sng" w="9525">
            <a:solidFill>
              <a:srgbClr val="CCCCCC"/>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pic>
        <p:nvPicPr>
          <p:cNvPr id="680" name="Google Shape;680;p38"/>
          <p:cNvPicPr preferRelativeResize="0"/>
          <p:nvPr/>
        </p:nvPicPr>
        <p:blipFill rotWithShape="1">
          <a:blip r:embed="rId6">
            <a:alphaModFix/>
          </a:blip>
          <a:srcRect b="75094" r="4329"/>
          <a:stretch/>
        </p:blipFill>
        <p:spPr>
          <a:xfrm>
            <a:off x="6502379" y="2233175"/>
            <a:ext cx="2613675" cy="769999"/>
          </a:xfrm>
          <a:prstGeom prst="rect">
            <a:avLst/>
          </a:prstGeom>
          <a:noFill/>
          <a:ln cap="flat" cmpd="sng" w="9525">
            <a:solidFill>
              <a:srgbClr val="E69138"/>
            </a:solidFill>
            <a:prstDash val="solid"/>
            <a:round/>
            <a:headEnd len="sm" type="none" w="sm"/>
            <a:tailEnd len="sm" type="none" w="sm"/>
          </a:ln>
        </p:spPr>
      </p:pic>
      <p:sp>
        <p:nvSpPr>
          <p:cNvPr id="681" name="Google Shape;681;p38"/>
          <p:cNvSpPr/>
          <p:nvPr/>
        </p:nvSpPr>
        <p:spPr>
          <a:xfrm>
            <a:off x="6899450" y="2233175"/>
            <a:ext cx="1819500" cy="503700"/>
          </a:xfrm>
          <a:prstGeom prst="flowChartConnector">
            <a:avLst/>
          </a:prstGeom>
          <a:noFill/>
          <a:ln cap="flat" cmpd="sng" w="9525">
            <a:solidFill>
              <a:srgbClr val="FF0000"/>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682" name="Google Shape;682;p38"/>
          <p:cNvSpPr/>
          <p:nvPr/>
        </p:nvSpPr>
        <p:spPr>
          <a:xfrm>
            <a:off x="4951038" y="1783325"/>
            <a:ext cx="1441800" cy="363000"/>
          </a:xfrm>
          <a:prstGeom prst="flowChartConnector">
            <a:avLst/>
          </a:prstGeom>
          <a:noFill/>
          <a:ln cap="flat" cmpd="sng" w="9525">
            <a:solidFill>
              <a:srgbClr val="FF0000"/>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grpSp>
        <p:nvGrpSpPr>
          <p:cNvPr id="683" name="Google Shape;683;p38"/>
          <p:cNvGrpSpPr/>
          <p:nvPr/>
        </p:nvGrpSpPr>
        <p:grpSpPr>
          <a:xfrm>
            <a:off x="7580376" y="118872"/>
            <a:ext cx="1345325" cy="676693"/>
            <a:chOff x="7394239" y="178206"/>
            <a:chExt cx="1529300" cy="767400"/>
          </a:xfrm>
        </p:grpSpPr>
        <p:sp>
          <p:nvSpPr>
            <p:cNvPr id="684" name="Google Shape;684;p38"/>
            <p:cNvSpPr/>
            <p:nvPr/>
          </p:nvSpPr>
          <p:spPr>
            <a:xfrm>
              <a:off x="8148039" y="178206"/>
              <a:ext cx="775500" cy="767400"/>
            </a:xfrm>
            <a:prstGeom prst="diamond">
              <a:avLst/>
            </a:prstGeom>
            <a:noFill/>
            <a:ln cap="flat" cmpd="sng" w="76200">
              <a:solidFill>
                <a:srgbClr val="C6A03F"/>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685" name="Google Shape;685;p38"/>
            <p:cNvSpPr/>
            <p:nvPr/>
          </p:nvSpPr>
          <p:spPr>
            <a:xfrm>
              <a:off x="7394239" y="388253"/>
              <a:ext cx="1143000" cy="347400"/>
            </a:xfrm>
            <a:prstGeom prst="rect">
              <a:avLst/>
            </a:prstGeom>
            <a:solidFill>
              <a:srgbClr val="C6A03F"/>
            </a:solid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686" name="Google Shape;686;p38"/>
            <p:cNvSpPr txBox="1"/>
            <p:nvPr/>
          </p:nvSpPr>
          <p:spPr>
            <a:xfrm>
              <a:off x="7394239" y="388253"/>
              <a:ext cx="1143000" cy="347400"/>
            </a:xfrm>
            <a:prstGeom prst="rect">
              <a:avLst/>
            </a:prstGeom>
            <a:no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ctr" indent="0" lvl="0" marL="0" marR="0" rtl="0">
                <a:lnSpc>
                  <a:spcPct val="100000"/>
                </a:lnSpc>
                <a:spcBef>
                  <a:spcPts val="0"/>
                </a:spcBef>
                <a:spcAft>
                  <a:spcPts val="0"/>
                </a:spcAft>
                <a:buClr>
                  <a:srgbClr val="000000"/>
                </a:buClr>
                <a:buSzPts val="1200"/>
                <a:buFont typeface="Arial"/>
                <a:buNone/>
              </a:pPr>
              <a:r>
                <a:rPr b="0" cap="none" i="0" lang="en" strike="noStrike" sz="1200" u="none">
                  <a:solidFill>
                    <a:srgbClr val="FFFFFF"/>
                  </a:solidFill>
                  <a:latin typeface="Open Sans SemiBold"/>
                  <a:ea typeface="Open Sans SemiBold"/>
                  <a:cs typeface="Open Sans SemiBold"/>
                  <a:sym typeface="Open Sans SemiBold"/>
                </a:rPr>
                <a:t>DESIGN</a:t>
              </a:r>
              <a:endParaRPr b="0" cap="none" i="0" strike="noStrike" sz="1200" u="none">
                <a:solidFill>
                  <a:srgbClr val="FFFFFF"/>
                </a:solidFill>
                <a:latin typeface="Open Sans SemiBold"/>
                <a:ea typeface="Open Sans SemiBold"/>
                <a:cs typeface="Open Sans SemiBold"/>
                <a:sym typeface="Open Sans SemiBold"/>
              </a:endParaRPr>
            </a:p>
          </p:txBody>
        </p:sp>
      </p:grpSp>
      <p:cxnSp>
        <p:nvCxnSpPr>
          <p:cNvPr id="687" name="Google Shape;687;p38"/>
          <p:cNvCxnSpPr>
            <a:stCxn id="679" idx="6"/>
            <a:endCxn id="678" idx="2"/>
          </p:cNvCxnSpPr>
          <p:nvPr/>
        </p:nvCxnSpPr>
        <p:spPr>
          <a:xfrm>
            <a:off x="1386227" y="3479243"/>
            <a:ext cx="1160100" cy="644100"/>
          </a:xfrm>
          <a:prstGeom prst="straightConnector1">
            <a:avLst/>
          </a:prstGeom>
          <a:noFill/>
          <a:ln cap="flat" cmpd="sng" w="9525">
            <a:solidFill>
              <a:srgbClr val="CCCCCC"/>
            </a:solidFill>
            <a:prstDash val="solid"/>
            <a:round/>
            <a:headEnd len="sm" type="none" w="sm"/>
            <a:tailEnd len="med" type="triangle" w="med"/>
          </a:ln>
        </p:spPr>
      </p:cxnSp>
      <p:sp>
        <p:nvSpPr>
          <p:cNvPr id="688" name="Google Shape;688;p38"/>
          <p:cNvSpPr txBox="1"/>
          <p:nvPr/>
        </p:nvSpPr>
        <p:spPr>
          <a:xfrm>
            <a:off x="672350" y="633600"/>
            <a:ext cx="3000000" cy="851100"/>
          </a:xfrm>
          <a:prstGeom prst="rect">
            <a:avLst/>
          </a:prstGeom>
          <a:noFill/>
          <a:ln>
            <a:noFill/>
          </a:ln>
        </p:spPr>
        <p:txBody>
          <a:bodyPr anchor="t"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500"/>
              <a:buFont typeface="Arial"/>
              <a:buNone/>
            </a:pPr>
            <a:r>
              <a:rPr b="1" cap="none" i="0" lang="en" strike="noStrike" sz="1500" u="sng">
                <a:solidFill>
                  <a:srgbClr val="EFEFEF"/>
                </a:solidFill>
                <a:latin typeface="Montserrat"/>
                <a:ea typeface="Montserrat"/>
                <a:cs typeface="Montserrat"/>
                <a:sym typeface="Montserrat"/>
              </a:rPr>
              <a:t>Recommendation</a:t>
            </a:r>
            <a:r>
              <a:rPr b="1" cap="none" i="0" lang="en" strike="noStrike" sz="1500" u="none">
                <a:solidFill>
                  <a:srgbClr val="EFEFEF"/>
                </a:solidFill>
                <a:latin typeface="Montserrat"/>
                <a:ea typeface="Montserrat"/>
                <a:cs typeface="Montserrat"/>
                <a:sym typeface="Montserrat"/>
              </a:rPr>
              <a:t>:</a:t>
            </a:r>
            <a:endParaRPr b="1" cap="none" i="0" strike="noStrike" sz="1500" u="none">
              <a:solidFill>
                <a:srgbClr val="EFEFEF"/>
              </a:solidFill>
              <a:latin typeface="Montserrat"/>
              <a:ea typeface="Montserrat"/>
              <a:cs typeface="Montserrat"/>
              <a:sym typeface="Montserrat"/>
            </a:endParaRPr>
          </a:p>
          <a:p>
            <a:pPr algn="l" indent="-323850" lvl="0" marL="457200" marR="0" rtl="0">
              <a:lnSpc>
                <a:spcPct val="100000"/>
              </a:lnSpc>
              <a:spcBef>
                <a:spcPts val="700"/>
              </a:spcBef>
              <a:spcAft>
                <a:spcPts val="700"/>
              </a:spcAft>
              <a:buClr>
                <a:srgbClr val="EFEFEF"/>
              </a:buClr>
              <a:buSzPts val="1500"/>
              <a:buFont typeface="Montserrat"/>
              <a:buChar char="●"/>
            </a:pPr>
            <a:r>
              <a:rPr b="0" cap="none" i="0" lang="en" strike="noStrike" sz="1500" u="none">
                <a:solidFill>
                  <a:srgbClr val="EFEFEF"/>
                </a:solidFill>
                <a:latin typeface="Montserrat"/>
                <a:ea typeface="Montserrat"/>
                <a:cs typeface="Montserrat"/>
                <a:sym typeface="Montserrat"/>
              </a:rPr>
              <a:t>Add a “Next” button on the screen</a:t>
            </a:r>
            <a:endParaRPr b="0" cap="none" i="0" strike="noStrike" sz="1500" u="none">
              <a:solidFill>
                <a:srgbClr val="EFEFEF"/>
              </a:solidFill>
              <a:latin typeface="Montserrat"/>
              <a:ea typeface="Montserrat"/>
              <a:cs typeface="Montserrat"/>
              <a:sym typeface="Montserrat"/>
            </a:endParaRPr>
          </a:p>
        </p:txBody>
      </p:sp>
      <p:sp>
        <p:nvSpPr>
          <p:cNvPr id="689" name="Google Shape;689;p38"/>
          <p:cNvSpPr txBox="1"/>
          <p:nvPr/>
        </p:nvSpPr>
        <p:spPr>
          <a:xfrm>
            <a:off x="6337650" y="633600"/>
            <a:ext cx="2295000" cy="1360200"/>
          </a:xfrm>
          <a:prstGeom prst="rect">
            <a:avLst/>
          </a:prstGeom>
          <a:noFill/>
          <a:ln>
            <a:noFill/>
          </a:ln>
        </p:spPr>
        <p:txBody>
          <a:bodyPr anchor="t"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500"/>
              <a:buFont typeface="Arial"/>
              <a:buNone/>
            </a:pPr>
            <a:r>
              <a:rPr b="1" cap="none" i="0" lang="en" strike="noStrike" sz="1500" u="sng">
                <a:solidFill>
                  <a:srgbClr val="45818E"/>
                </a:solidFill>
                <a:latin typeface="Montserrat"/>
                <a:ea typeface="Montserrat"/>
                <a:cs typeface="Montserrat"/>
                <a:sym typeface="Montserrat"/>
              </a:rPr>
              <a:t>Enhancement</a:t>
            </a:r>
            <a:r>
              <a:rPr b="1" cap="none" i="0" lang="en" strike="noStrike" sz="1500" u="none">
                <a:solidFill>
                  <a:srgbClr val="45818E"/>
                </a:solidFill>
                <a:latin typeface="Montserrat"/>
                <a:ea typeface="Montserrat"/>
                <a:cs typeface="Montserrat"/>
                <a:sym typeface="Montserrat"/>
              </a:rPr>
              <a:t>:</a:t>
            </a:r>
            <a:endParaRPr b="1" cap="none" i="0" strike="noStrike" sz="1500" u="none">
              <a:solidFill>
                <a:srgbClr val="45818E"/>
              </a:solidFill>
              <a:latin typeface="Montserrat"/>
              <a:ea typeface="Montserrat"/>
              <a:cs typeface="Montserrat"/>
              <a:sym typeface="Montserrat"/>
            </a:endParaRPr>
          </a:p>
          <a:p>
            <a:pPr algn="l" indent="-323850" lvl="0" marL="457200" marR="0" rtl="0">
              <a:lnSpc>
                <a:spcPct val="100000"/>
              </a:lnSpc>
              <a:spcBef>
                <a:spcPts val="700"/>
              </a:spcBef>
              <a:spcAft>
                <a:spcPts val="0"/>
              </a:spcAft>
              <a:buClr>
                <a:schemeClr val="dk1"/>
              </a:buClr>
              <a:buSzPts val="1500"/>
              <a:buFont typeface="Montserrat"/>
              <a:buChar char="●"/>
            </a:pPr>
            <a:r>
              <a:rPr b="0" cap="none" i="0" lang="en" strike="noStrike" sz="1500" u="none">
                <a:solidFill>
                  <a:schemeClr val="dk1"/>
                </a:solidFill>
                <a:latin typeface="Montserrat"/>
                <a:ea typeface="Montserrat"/>
                <a:cs typeface="Montserrat"/>
                <a:sym typeface="Montserrat"/>
              </a:rPr>
              <a:t>Permission to enter authorization</a:t>
            </a:r>
            <a:endParaRPr b="1" cap="none" i="0" strike="noStrike" sz="1500" u="none">
              <a:solidFill>
                <a:srgbClr val="45818E"/>
              </a:solidFill>
              <a:latin typeface="Montserrat"/>
              <a:ea typeface="Montserrat"/>
              <a:cs typeface="Montserrat"/>
              <a:sym typeface="Montserrat"/>
            </a:endParaRPr>
          </a:p>
          <a:p>
            <a:pPr algn="l" indent="0" lvl="0" marL="457200" marR="0" rtl="0">
              <a:lnSpc>
                <a:spcPct val="100000"/>
              </a:lnSpc>
              <a:spcBef>
                <a:spcPts val="700"/>
              </a:spcBef>
              <a:spcAft>
                <a:spcPts val="700"/>
              </a:spcAft>
              <a:buClr>
                <a:srgbClr val="000000"/>
              </a:buClr>
              <a:buSzPts val="1500"/>
              <a:buFont typeface="Arial"/>
              <a:buNone/>
            </a:pPr>
            <a:r>
              <a:t/>
            </a:r>
            <a:endParaRPr b="0" cap="none" i="0" strike="noStrike" sz="1500" u="none">
              <a:solidFill>
                <a:schemeClr val="dk1"/>
              </a:solidFill>
              <a:latin typeface="Montserrat"/>
              <a:ea typeface="Montserrat"/>
              <a:cs typeface="Montserrat"/>
              <a:sym typeface="Montserrat"/>
            </a:endParaRPr>
          </a:p>
        </p:txBody>
      </p:sp>
      <p:cxnSp>
        <p:nvCxnSpPr>
          <p:cNvPr id="690" name="Google Shape;690;p38"/>
          <p:cNvCxnSpPr>
            <a:endCxn id="681" idx="2"/>
          </p:cNvCxnSpPr>
          <p:nvPr/>
        </p:nvCxnSpPr>
        <p:spPr>
          <a:xfrm>
            <a:off x="6387350" y="1960925"/>
            <a:ext cx="512100" cy="524100"/>
          </a:xfrm>
          <a:prstGeom prst="straightConnector1">
            <a:avLst/>
          </a:prstGeom>
          <a:noFill/>
          <a:ln cap="flat" cmpd="sng" w="9525">
            <a:solidFill>
              <a:srgbClr val="FF0000"/>
            </a:solidFill>
            <a:prstDash val="solid"/>
            <a:round/>
            <a:headEnd len="sm" type="none" w="sm"/>
            <a:tailEnd len="sm" type="none" w="sm"/>
          </a:ln>
        </p:spPr>
      </p:cxnSp>
      <p:sp>
        <p:nvSpPr>
          <p:cNvPr id="691" name="Google Shape;691;p38"/>
          <p:cNvSpPr txBox="1"/>
          <p:nvPr/>
        </p:nvSpPr>
        <p:spPr>
          <a:xfrm>
            <a:off x="6942200" y="2937400"/>
            <a:ext cx="2063700" cy="309000"/>
          </a:xfrm>
          <a:prstGeom prst="rect">
            <a:avLst/>
          </a:prstGeom>
          <a:noFill/>
          <a:ln>
            <a:noFill/>
          </a:ln>
        </p:spPr>
        <p:txBody>
          <a:bodyPr anchor="t"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200"/>
              <a:buFont typeface="Arial"/>
              <a:buNone/>
            </a:pPr>
            <a:r>
              <a:rPr b="0" cap="none" i="0" lang="en" strike="noStrike" sz="1200" u="none">
                <a:solidFill>
                  <a:srgbClr val="000000"/>
                </a:solidFill>
                <a:latin typeface="Arial"/>
                <a:ea typeface="Arial"/>
                <a:cs typeface="Arial"/>
                <a:sym typeface="Arial"/>
              </a:rPr>
              <a:t>Permission authorization</a:t>
            </a:r>
            <a:endParaRPr b="0" cap="none" i="0" strike="noStrike" sz="1200" u="none">
              <a:solidFill>
                <a:srgbClr val="000000"/>
              </a:solidFill>
              <a:latin typeface="Arial"/>
              <a:ea typeface="Arial"/>
              <a:cs typeface="Arial"/>
              <a:sym typeface="Arial"/>
            </a:endParaRPr>
          </a:p>
        </p:txBody>
      </p:sp>
    </p:spTree>
  </p:cSld>
  <p:clrMapOvr>
    <a:masterClrMapping/>
  </p:clrMapOvr>
</p:sld>
</file>

<file path=ppt/slides/slide39.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show="0">
  <p:cSld>
    <p:spTree>
      <p:nvGrpSpPr>
        <p:cNvPr id="695" name="Shape 695"/>
        <p:cNvGrpSpPr/>
        <p:nvPr/>
      </p:nvGrpSpPr>
      <p:grpSpPr>
        <a:xfrm>
          <a:off x="0" y="0"/>
          <a:ext cx="0" cy="0"/>
          <a:chOff x="0" y="0"/>
          <a:chExt cx="0" cy="0"/>
        </a:xfrm>
      </p:grpSpPr>
      <p:sp>
        <p:nvSpPr>
          <p:cNvPr id="696" name="Google Shape;696;p39"/>
          <p:cNvSpPr txBox="1"/>
          <p:nvPr/>
        </p:nvSpPr>
        <p:spPr>
          <a:xfrm>
            <a:off x="2888235" y="100475"/>
            <a:ext cx="2436600" cy="363000"/>
          </a:xfrm>
          <a:prstGeom prst="rect">
            <a:avLst/>
          </a:prstGeom>
          <a:noFill/>
          <a:ln>
            <a:noFill/>
          </a:ln>
        </p:spPr>
        <p:txBody>
          <a:bodyPr anchor="t" anchorCtr="0" bIns="91425" lIns="91425" rIns="91425" spcFirstLastPara="1" tIns="91425" wrap="square">
            <a:noAutofit/>
          </a:bodyPr>
          <a:lstStyle/>
          <a:p>
            <a:pPr algn="l" indent="0" lvl="0" marL="0" marR="0" rtl="0">
              <a:lnSpc>
                <a:spcPct val="90000"/>
              </a:lnSpc>
              <a:spcBef>
                <a:spcPts val="0"/>
              </a:spcBef>
              <a:spcAft>
                <a:spcPts val="0"/>
              </a:spcAft>
              <a:buClr>
                <a:srgbClr val="000000"/>
              </a:buClr>
              <a:buSzPts val="1800"/>
              <a:buFont typeface="Arial"/>
              <a:buNone/>
            </a:pPr>
            <a:r>
              <a:rPr b="0" cap="none" i="0" lang="en" strike="noStrike" sz="1800" u="none">
                <a:solidFill>
                  <a:srgbClr val="000000"/>
                </a:solidFill>
                <a:latin typeface="Montserrat Medium"/>
                <a:ea typeface="Montserrat Medium"/>
                <a:cs typeface="Montserrat Medium"/>
                <a:sym typeface="Montserrat Medium"/>
              </a:rPr>
              <a:t>Work Ticket Screen</a:t>
            </a:r>
            <a:endParaRPr b="0" cap="none" i="0" strike="noStrike" sz="1800" u="none">
              <a:solidFill>
                <a:srgbClr val="000000"/>
              </a:solidFill>
              <a:latin typeface="Montserrat Medium"/>
              <a:ea typeface="Montserrat Medium"/>
              <a:cs typeface="Montserrat Medium"/>
              <a:sym typeface="Montserrat Medium"/>
            </a:endParaRPr>
          </a:p>
        </p:txBody>
      </p:sp>
      <p:pic>
        <p:nvPicPr>
          <p:cNvPr id="697" name="Google Shape;697;p39"/>
          <p:cNvPicPr preferRelativeResize="0"/>
          <p:nvPr/>
        </p:nvPicPr>
        <p:blipFill rotWithShape="1">
          <a:blip r:embed="rId3">
            <a:alphaModFix/>
          </a:blip>
          <a:srcRect b="0" l="0" r="0" t="0"/>
          <a:stretch/>
        </p:blipFill>
        <p:spPr>
          <a:xfrm>
            <a:off x="382988" y="764763"/>
            <a:ext cx="1819425" cy="3494935"/>
          </a:xfrm>
          <a:prstGeom prst="rect">
            <a:avLst/>
          </a:prstGeom>
          <a:noFill/>
          <a:ln>
            <a:noFill/>
          </a:ln>
        </p:spPr>
      </p:pic>
      <p:pic>
        <p:nvPicPr>
          <p:cNvPr id="698" name="Google Shape;698;p39"/>
          <p:cNvPicPr preferRelativeResize="0"/>
          <p:nvPr/>
        </p:nvPicPr>
        <p:blipFill rotWithShape="1">
          <a:blip r:embed="rId4">
            <a:alphaModFix/>
          </a:blip>
          <a:srcRect b="5" r="24"/>
          <a:stretch/>
        </p:blipFill>
        <p:spPr>
          <a:xfrm>
            <a:off x="2275975" y="1611463"/>
            <a:ext cx="1932674" cy="2225378"/>
          </a:xfrm>
          <a:prstGeom prst="rect">
            <a:avLst/>
          </a:prstGeom>
          <a:noFill/>
          <a:ln cap="flat" cmpd="sng" w="9525">
            <a:solidFill>
              <a:srgbClr val="E69138"/>
            </a:solidFill>
            <a:prstDash val="solid"/>
            <a:round/>
            <a:headEnd len="sm" type="none" w="sm"/>
            <a:tailEnd len="sm" type="none" w="sm"/>
          </a:ln>
          <a:effectLst>
            <a:outerShdw algn="bl" blurRad="57150" dir="5400000" dist="19050" rotWithShape="0">
              <a:srgbClr val="000000">
                <a:alpha val="49803"/>
              </a:srgbClr>
            </a:outerShdw>
          </a:effectLst>
        </p:spPr>
      </p:pic>
      <p:pic>
        <p:nvPicPr>
          <p:cNvPr id="699" name="Google Shape;699;p39"/>
          <p:cNvPicPr preferRelativeResize="0"/>
          <p:nvPr/>
        </p:nvPicPr>
        <p:blipFill rotWithShape="1">
          <a:blip r:embed="rId5">
            <a:alphaModFix/>
          </a:blip>
          <a:srcRect b="0" l="0" r="0" t="0"/>
          <a:stretch/>
        </p:blipFill>
        <p:spPr>
          <a:xfrm>
            <a:off x="4713187" y="844488"/>
            <a:ext cx="1736000" cy="3425875"/>
          </a:xfrm>
          <a:prstGeom prst="rect">
            <a:avLst/>
          </a:prstGeom>
          <a:noFill/>
          <a:ln>
            <a:noFill/>
          </a:ln>
        </p:spPr>
      </p:pic>
      <p:pic>
        <p:nvPicPr>
          <p:cNvPr id="700" name="Google Shape;700;p39"/>
          <p:cNvPicPr preferRelativeResize="0"/>
          <p:nvPr/>
        </p:nvPicPr>
        <p:blipFill rotWithShape="1">
          <a:blip r:embed="rId6">
            <a:alphaModFix/>
          </a:blip>
          <a:srcRect b="-39" l="366" r="-20" t="54565"/>
          <a:stretch/>
        </p:blipFill>
        <p:spPr>
          <a:xfrm>
            <a:off x="6679825" y="3219375"/>
            <a:ext cx="2351176" cy="1214101"/>
          </a:xfrm>
          <a:prstGeom prst="rect">
            <a:avLst/>
          </a:prstGeom>
          <a:noFill/>
          <a:ln cap="flat" cmpd="sng" w="9525">
            <a:solidFill>
              <a:srgbClr val="E69138"/>
            </a:solidFill>
            <a:prstDash val="solid"/>
            <a:round/>
            <a:headEnd len="sm" type="none" w="sm"/>
            <a:tailEnd len="sm" type="none" w="sm"/>
          </a:ln>
          <a:effectLst>
            <a:outerShdw algn="bl" blurRad="57150" dir="5400000" dist="19050" rotWithShape="0">
              <a:srgbClr val="000000">
                <a:alpha val="49803"/>
              </a:srgbClr>
            </a:outerShdw>
          </a:effectLst>
        </p:spPr>
      </p:pic>
      <p:sp>
        <p:nvSpPr>
          <p:cNvPr id="701" name="Google Shape;701;p39"/>
          <p:cNvSpPr txBox="1"/>
          <p:nvPr/>
        </p:nvSpPr>
        <p:spPr>
          <a:xfrm>
            <a:off x="4778700" y="4259700"/>
            <a:ext cx="1212300" cy="363000"/>
          </a:xfrm>
          <a:prstGeom prst="rect">
            <a:avLst/>
          </a:prstGeom>
          <a:noFill/>
          <a:ln>
            <a:noFill/>
          </a:ln>
        </p:spPr>
        <p:txBody>
          <a:bodyPr anchor="t" anchorCtr="0" bIns="91425" lIns="91425" rIns="91425" spcFirstLastPara="1" tIns="91425" wrap="square">
            <a:noAutofit/>
          </a:bodyPr>
          <a:lstStyle/>
          <a:p>
            <a:pPr algn="ctr" indent="0" lvl="0" marL="0" marR="0" rtl="0">
              <a:lnSpc>
                <a:spcPct val="90000"/>
              </a:lnSpc>
              <a:spcBef>
                <a:spcPts val="0"/>
              </a:spcBef>
              <a:spcAft>
                <a:spcPts val="0"/>
              </a:spcAft>
              <a:buClr>
                <a:srgbClr val="000000"/>
              </a:buClr>
              <a:buSzPts val="1100"/>
              <a:buFont typeface="Arial"/>
              <a:buNone/>
            </a:pPr>
            <a:r>
              <a:rPr b="0" cap="none" i="0" lang="en" strike="noStrike" sz="1100" u="none">
                <a:solidFill>
                  <a:srgbClr val="000000"/>
                </a:solidFill>
                <a:latin typeface="Montserrat Medium"/>
                <a:ea typeface="Montserrat Medium"/>
                <a:cs typeface="Montserrat Medium"/>
                <a:sym typeface="Montserrat Medium"/>
              </a:rPr>
              <a:t>Submit Work Ticket</a:t>
            </a:r>
            <a:endParaRPr b="0" cap="none" i="0" strike="noStrike" sz="1100" u="none">
              <a:solidFill>
                <a:srgbClr val="000000"/>
              </a:solidFill>
              <a:latin typeface="Montserrat Medium"/>
              <a:ea typeface="Montserrat Medium"/>
              <a:cs typeface="Montserrat Medium"/>
              <a:sym typeface="Montserrat Medium"/>
            </a:endParaRPr>
          </a:p>
        </p:txBody>
      </p:sp>
      <p:sp>
        <p:nvSpPr>
          <p:cNvPr id="702" name="Google Shape;702;p39"/>
          <p:cNvSpPr txBox="1"/>
          <p:nvPr/>
        </p:nvSpPr>
        <p:spPr>
          <a:xfrm>
            <a:off x="703300" y="4188750"/>
            <a:ext cx="1212300" cy="363000"/>
          </a:xfrm>
          <a:prstGeom prst="rect">
            <a:avLst/>
          </a:prstGeom>
          <a:noFill/>
          <a:ln>
            <a:noFill/>
          </a:ln>
        </p:spPr>
        <p:txBody>
          <a:bodyPr anchor="t" anchorCtr="0" bIns="91425" lIns="91425" rIns="91425" spcFirstLastPara="1" tIns="91425" wrap="square">
            <a:noAutofit/>
          </a:bodyPr>
          <a:lstStyle/>
          <a:p>
            <a:pPr algn="ctr" indent="0" lvl="0" marL="0" marR="0" rtl="0">
              <a:lnSpc>
                <a:spcPct val="90000"/>
              </a:lnSpc>
              <a:spcBef>
                <a:spcPts val="0"/>
              </a:spcBef>
              <a:spcAft>
                <a:spcPts val="0"/>
              </a:spcAft>
              <a:buClr>
                <a:srgbClr val="000000"/>
              </a:buClr>
              <a:buSzPts val="1100"/>
              <a:buFont typeface="Arial"/>
              <a:buNone/>
            </a:pPr>
            <a:r>
              <a:rPr b="0" cap="none" i="0" lang="en" strike="noStrike" sz="1100" u="none">
                <a:solidFill>
                  <a:srgbClr val="000000"/>
                </a:solidFill>
                <a:latin typeface="Montserrat Medium"/>
                <a:ea typeface="Montserrat Medium"/>
                <a:cs typeface="Montserrat Medium"/>
                <a:sym typeface="Montserrat Medium"/>
              </a:rPr>
              <a:t>Submit Work Ticket</a:t>
            </a:r>
            <a:endParaRPr b="0" cap="none" i="0" strike="noStrike" sz="1100" u="none">
              <a:solidFill>
                <a:srgbClr val="000000"/>
              </a:solidFill>
              <a:latin typeface="Montserrat Medium"/>
              <a:ea typeface="Montserrat Medium"/>
              <a:cs typeface="Montserrat Medium"/>
              <a:sym typeface="Montserrat Medium"/>
            </a:endParaRPr>
          </a:p>
        </p:txBody>
      </p:sp>
      <p:sp>
        <p:nvSpPr>
          <p:cNvPr id="703" name="Google Shape;703;p39"/>
          <p:cNvSpPr/>
          <p:nvPr/>
        </p:nvSpPr>
        <p:spPr>
          <a:xfrm>
            <a:off x="2695300" y="3143550"/>
            <a:ext cx="1130400" cy="450600"/>
          </a:xfrm>
          <a:prstGeom prst="flowChartConnector">
            <a:avLst/>
          </a:prstGeom>
          <a:noFill/>
          <a:ln cap="flat" cmpd="sng" w="9525">
            <a:solidFill>
              <a:srgbClr val="FF0000"/>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704" name="Google Shape;704;p39"/>
          <p:cNvSpPr/>
          <p:nvPr/>
        </p:nvSpPr>
        <p:spPr>
          <a:xfrm>
            <a:off x="994513" y="2876538"/>
            <a:ext cx="748800" cy="225000"/>
          </a:xfrm>
          <a:prstGeom prst="flowChartConnector">
            <a:avLst/>
          </a:prstGeom>
          <a:noFill/>
          <a:ln cap="flat" cmpd="sng" w="9525">
            <a:solidFill>
              <a:srgbClr val="FF0000"/>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pic>
        <p:nvPicPr>
          <p:cNvPr id="705" name="Google Shape;705;p39"/>
          <p:cNvPicPr preferRelativeResize="0"/>
          <p:nvPr/>
        </p:nvPicPr>
        <p:blipFill rotWithShape="1">
          <a:blip r:embed="rId6">
            <a:alphaModFix/>
          </a:blip>
          <a:srcRect b="75094" r="4329"/>
          <a:stretch/>
        </p:blipFill>
        <p:spPr>
          <a:xfrm>
            <a:off x="6676700" y="1539775"/>
            <a:ext cx="2006775" cy="591200"/>
          </a:xfrm>
          <a:prstGeom prst="rect">
            <a:avLst/>
          </a:prstGeom>
          <a:noFill/>
          <a:ln cap="flat" cmpd="sng" w="9525">
            <a:solidFill>
              <a:srgbClr val="E69138"/>
            </a:solidFill>
            <a:prstDash val="solid"/>
            <a:round/>
            <a:headEnd len="sm" type="none" w="sm"/>
            <a:tailEnd len="sm" type="none" w="sm"/>
          </a:ln>
          <a:effectLst>
            <a:outerShdw algn="bl" blurRad="57150" dir="5400000" dist="19050" rotWithShape="0">
              <a:srgbClr val="000000">
                <a:alpha val="49803"/>
              </a:srgbClr>
            </a:outerShdw>
          </a:effectLst>
        </p:spPr>
      </p:pic>
      <p:sp>
        <p:nvSpPr>
          <p:cNvPr id="706" name="Google Shape;706;p39"/>
          <p:cNvSpPr/>
          <p:nvPr/>
        </p:nvSpPr>
        <p:spPr>
          <a:xfrm>
            <a:off x="6601600" y="1403925"/>
            <a:ext cx="1819500" cy="503700"/>
          </a:xfrm>
          <a:prstGeom prst="flowChartConnector">
            <a:avLst/>
          </a:prstGeom>
          <a:noFill/>
          <a:ln cap="flat" cmpd="sng" w="9525">
            <a:solidFill>
              <a:srgbClr val="FF0000"/>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707" name="Google Shape;707;p39"/>
          <p:cNvSpPr/>
          <p:nvPr/>
        </p:nvSpPr>
        <p:spPr>
          <a:xfrm>
            <a:off x="4895853" y="2763753"/>
            <a:ext cx="1441800" cy="591300"/>
          </a:xfrm>
          <a:prstGeom prst="flowChartConnector">
            <a:avLst/>
          </a:prstGeom>
          <a:noFill/>
          <a:ln cap="flat" cmpd="sng" w="9525">
            <a:solidFill>
              <a:srgbClr val="FF0000"/>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708" name="Google Shape;708;p39"/>
          <p:cNvSpPr/>
          <p:nvPr/>
        </p:nvSpPr>
        <p:spPr>
          <a:xfrm>
            <a:off x="6798224" y="3602874"/>
            <a:ext cx="1736100" cy="796500"/>
          </a:xfrm>
          <a:prstGeom prst="flowChartConnector">
            <a:avLst/>
          </a:prstGeom>
          <a:noFill/>
          <a:ln cap="flat" cmpd="sng" w="9525">
            <a:solidFill>
              <a:srgbClr val="FF0000"/>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709" name="Google Shape;709;p39"/>
          <p:cNvSpPr/>
          <p:nvPr/>
        </p:nvSpPr>
        <p:spPr>
          <a:xfrm>
            <a:off x="4860275" y="1484700"/>
            <a:ext cx="1441800" cy="363000"/>
          </a:xfrm>
          <a:prstGeom prst="flowChartConnector">
            <a:avLst/>
          </a:prstGeom>
          <a:noFill/>
          <a:ln cap="flat" cmpd="sng" w="9525">
            <a:solidFill>
              <a:srgbClr val="FF0000"/>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grpSp>
        <p:nvGrpSpPr>
          <p:cNvPr id="710" name="Google Shape;710;p39"/>
          <p:cNvGrpSpPr/>
          <p:nvPr/>
        </p:nvGrpSpPr>
        <p:grpSpPr>
          <a:xfrm>
            <a:off x="7580376" y="118872"/>
            <a:ext cx="1345325" cy="676693"/>
            <a:chOff x="7394239" y="178206"/>
            <a:chExt cx="1529300" cy="767400"/>
          </a:xfrm>
        </p:grpSpPr>
        <p:sp>
          <p:nvSpPr>
            <p:cNvPr id="711" name="Google Shape;711;p39"/>
            <p:cNvSpPr/>
            <p:nvPr/>
          </p:nvSpPr>
          <p:spPr>
            <a:xfrm>
              <a:off x="8148039" y="178206"/>
              <a:ext cx="775500" cy="767400"/>
            </a:xfrm>
            <a:prstGeom prst="diamond">
              <a:avLst/>
            </a:prstGeom>
            <a:noFill/>
            <a:ln cap="flat" cmpd="sng" w="76200">
              <a:solidFill>
                <a:srgbClr val="C6A03F"/>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712" name="Google Shape;712;p39"/>
            <p:cNvSpPr/>
            <p:nvPr/>
          </p:nvSpPr>
          <p:spPr>
            <a:xfrm>
              <a:off x="7394239" y="388253"/>
              <a:ext cx="1143000" cy="347400"/>
            </a:xfrm>
            <a:prstGeom prst="rect">
              <a:avLst/>
            </a:prstGeom>
            <a:solidFill>
              <a:srgbClr val="C6A03F"/>
            </a:solid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713" name="Google Shape;713;p39"/>
            <p:cNvSpPr txBox="1"/>
            <p:nvPr/>
          </p:nvSpPr>
          <p:spPr>
            <a:xfrm>
              <a:off x="7394239" y="388253"/>
              <a:ext cx="1143000" cy="347400"/>
            </a:xfrm>
            <a:prstGeom prst="rect">
              <a:avLst/>
            </a:prstGeom>
            <a:no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ctr" indent="0" lvl="0" marL="0" marR="0" rtl="0">
                <a:lnSpc>
                  <a:spcPct val="100000"/>
                </a:lnSpc>
                <a:spcBef>
                  <a:spcPts val="0"/>
                </a:spcBef>
                <a:spcAft>
                  <a:spcPts val="0"/>
                </a:spcAft>
                <a:buClr>
                  <a:srgbClr val="000000"/>
                </a:buClr>
                <a:buSzPts val="1200"/>
                <a:buFont typeface="Arial"/>
                <a:buNone/>
              </a:pPr>
              <a:r>
                <a:rPr b="0" cap="none" i="0" lang="en" strike="noStrike" sz="1200" u="none">
                  <a:solidFill>
                    <a:srgbClr val="FFFFFF"/>
                  </a:solidFill>
                  <a:latin typeface="Open Sans SemiBold"/>
                  <a:ea typeface="Open Sans SemiBold"/>
                  <a:cs typeface="Open Sans SemiBold"/>
                  <a:sym typeface="Open Sans SemiBold"/>
                </a:rPr>
                <a:t>DESIGN</a:t>
              </a:r>
              <a:endParaRPr b="0" cap="none" i="0" strike="noStrike" sz="1200" u="none">
                <a:solidFill>
                  <a:srgbClr val="FFFFFF"/>
                </a:solidFill>
                <a:latin typeface="Open Sans SemiBold"/>
                <a:ea typeface="Open Sans SemiBold"/>
                <a:cs typeface="Open Sans SemiBold"/>
                <a:sym typeface="Open Sans SemiBold"/>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4"/>
          <p:cNvSpPr/>
          <p:nvPr/>
        </p:nvSpPr>
        <p:spPr>
          <a:xfrm>
            <a:off x="1590516" y="1412577"/>
            <a:ext cx="2961000" cy="2929800"/>
          </a:xfrm>
          <a:prstGeom prst="diamond">
            <a:avLst/>
          </a:prstGeom>
          <a:noFill/>
          <a:ln cap="flat" cmpd="sng" w="76200">
            <a:solidFill>
              <a:srgbClr val="46BD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
          <p:cNvSpPr/>
          <p:nvPr/>
        </p:nvSpPr>
        <p:spPr>
          <a:xfrm>
            <a:off x="4544659" y="1412510"/>
            <a:ext cx="2961000" cy="2929800"/>
          </a:xfrm>
          <a:prstGeom prst="diamond">
            <a:avLst/>
          </a:prstGeom>
          <a:noFill/>
          <a:ln cap="flat" cmpd="sng" w="76200">
            <a:solidFill>
              <a:srgbClr val="C6A03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4"/>
          <p:cNvSpPr/>
          <p:nvPr/>
        </p:nvSpPr>
        <p:spPr>
          <a:xfrm>
            <a:off x="1590515" y="2767580"/>
            <a:ext cx="220200" cy="219600"/>
          </a:xfrm>
          <a:prstGeom prst="ellipse">
            <a:avLst/>
          </a:prstGeom>
          <a:solidFill>
            <a:srgbClr val="FFFFFF"/>
          </a:solidFill>
          <a:ln cap="flat" cmpd="sng" w="762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
          <p:cNvSpPr/>
          <p:nvPr/>
        </p:nvSpPr>
        <p:spPr>
          <a:xfrm>
            <a:off x="4426211" y="2767580"/>
            <a:ext cx="220200" cy="219600"/>
          </a:xfrm>
          <a:prstGeom prst="ellipse">
            <a:avLst/>
          </a:prstGeom>
          <a:solidFill>
            <a:srgbClr val="FFFFFF"/>
          </a:solidFill>
          <a:ln cap="flat" cmpd="sng" w="762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
          <p:cNvSpPr/>
          <p:nvPr/>
        </p:nvSpPr>
        <p:spPr>
          <a:xfrm>
            <a:off x="7333236" y="2767580"/>
            <a:ext cx="220200" cy="219600"/>
          </a:xfrm>
          <a:prstGeom prst="ellipse">
            <a:avLst/>
          </a:prstGeom>
          <a:solidFill>
            <a:srgbClr val="FFFFFF"/>
          </a:solidFill>
          <a:ln cap="flat" cmpd="sng" w="762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5" name="Google Shape;115;p4"/>
          <p:cNvCxnSpPr/>
          <p:nvPr/>
        </p:nvCxnSpPr>
        <p:spPr>
          <a:xfrm>
            <a:off x="1835098" y="2872211"/>
            <a:ext cx="5497800" cy="8100"/>
          </a:xfrm>
          <a:prstGeom prst="straightConnector1">
            <a:avLst/>
          </a:prstGeom>
          <a:noFill/>
          <a:ln cap="flat" cmpd="sng" w="28575">
            <a:solidFill>
              <a:srgbClr val="9E9E9E"/>
            </a:solidFill>
            <a:prstDash val="dot"/>
            <a:round/>
            <a:headEnd len="sm" w="sm" type="none"/>
            <a:tailEnd len="sm" w="sm" type="none"/>
          </a:ln>
        </p:spPr>
      </p:cxnSp>
      <p:pic>
        <p:nvPicPr>
          <p:cNvPr id="116" name="Google Shape;116;p4"/>
          <p:cNvPicPr preferRelativeResize="0"/>
          <p:nvPr/>
        </p:nvPicPr>
        <p:blipFill rotWithShape="1">
          <a:blip r:embed="rId3">
            <a:alphaModFix/>
          </a:blip>
          <a:srcRect b="0" l="0" r="0" t="0"/>
          <a:stretch/>
        </p:blipFill>
        <p:spPr>
          <a:xfrm>
            <a:off x="9693125" y="709539"/>
            <a:ext cx="9144001" cy="3986361"/>
          </a:xfrm>
          <a:prstGeom prst="rect">
            <a:avLst/>
          </a:prstGeom>
          <a:noFill/>
          <a:ln>
            <a:noFill/>
          </a:ln>
        </p:spPr>
      </p:pic>
      <p:grpSp>
        <p:nvGrpSpPr>
          <p:cNvPr id="117" name="Google Shape;117;p4"/>
          <p:cNvGrpSpPr/>
          <p:nvPr/>
        </p:nvGrpSpPr>
        <p:grpSpPr>
          <a:xfrm>
            <a:off x="4793672" y="756308"/>
            <a:ext cx="2461880" cy="560010"/>
            <a:chOff x="4010050" y="1507800"/>
            <a:chExt cx="4139700" cy="716400"/>
          </a:xfrm>
        </p:grpSpPr>
        <p:sp>
          <p:nvSpPr>
            <p:cNvPr id="118" name="Google Shape;118;p4"/>
            <p:cNvSpPr/>
            <p:nvPr/>
          </p:nvSpPr>
          <p:spPr>
            <a:xfrm>
              <a:off x="4010050" y="1507800"/>
              <a:ext cx="4139700" cy="716400"/>
            </a:xfrm>
            <a:prstGeom prst="rect">
              <a:avLst/>
            </a:prstGeom>
            <a:solidFill>
              <a:srgbClr val="C6A03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4"/>
            <p:cNvSpPr txBox="1"/>
            <p:nvPr/>
          </p:nvSpPr>
          <p:spPr>
            <a:xfrm>
              <a:off x="4010050" y="1682258"/>
              <a:ext cx="4139700" cy="3675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Open Sans"/>
                  <a:ea typeface="Open Sans"/>
                  <a:cs typeface="Open Sans"/>
                  <a:sym typeface="Open Sans"/>
                </a:rPr>
                <a:t>DESIGN THINGS RIGHT</a:t>
              </a:r>
              <a:endParaRPr b="1" i="0" sz="1200" u="none" cap="none" strike="noStrike">
                <a:solidFill>
                  <a:srgbClr val="FFFFFF"/>
                </a:solidFill>
                <a:latin typeface="Open Sans"/>
                <a:ea typeface="Open Sans"/>
                <a:cs typeface="Open Sans"/>
                <a:sym typeface="Open Sans"/>
              </a:endParaRPr>
            </a:p>
          </p:txBody>
        </p:sp>
      </p:grpSp>
      <p:cxnSp>
        <p:nvCxnSpPr>
          <p:cNvPr id="120" name="Google Shape;120;p4"/>
          <p:cNvCxnSpPr/>
          <p:nvPr/>
        </p:nvCxnSpPr>
        <p:spPr>
          <a:xfrm>
            <a:off x="1981295" y="3042479"/>
            <a:ext cx="1092900" cy="1080600"/>
          </a:xfrm>
          <a:prstGeom prst="straightConnector1">
            <a:avLst/>
          </a:prstGeom>
          <a:noFill/>
          <a:ln cap="flat" cmpd="sng" w="19050">
            <a:solidFill>
              <a:srgbClr val="46BDC6"/>
            </a:solidFill>
            <a:prstDash val="solid"/>
            <a:round/>
            <a:headEnd len="sm" w="sm" type="none"/>
            <a:tailEnd len="med" w="med" type="triangle"/>
          </a:ln>
        </p:spPr>
      </p:cxnSp>
      <p:cxnSp>
        <p:nvCxnSpPr>
          <p:cNvPr id="121" name="Google Shape;121;p4"/>
          <p:cNvCxnSpPr/>
          <p:nvPr/>
        </p:nvCxnSpPr>
        <p:spPr>
          <a:xfrm flipH="1" rot="10800000">
            <a:off x="1981284" y="1636090"/>
            <a:ext cx="1092900" cy="1080600"/>
          </a:xfrm>
          <a:prstGeom prst="straightConnector1">
            <a:avLst/>
          </a:prstGeom>
          <a:noFill/>
          <a:ln cap="flat" cmpd="sng" w="19050">
            <a:solidFill>
              <a:srgbClr val="46BDC6"/>
            </a:solidFill>
            <a:prstDash val="solid"/>
            <a:round/>
            <a:headEnd len="sm" w="sm" type="none"/>
            <a:tailEnd len="med" w="med" type="triangle"/>
          </a:ln>
        </p:spPr>
      </p:cxnSp>
      <p:cxnSp>
        <p:nvCxnSpPr>
          <p:cNvPr id="122" name="Google Shape;122;p4"/>
          <p:cNvCxnSpPr/>
          <p:nvPr/>
        </p:nvCxnSpPr>
        <p:spPr>
          <a:xfrm flipH="1">
            <a:off x="3136567" y="3033202"/>
            <a:ext cx="1092900" cy="1080600"/>
          </a:xfrm>
          <a:prstGeom prst="straightConnector1">
            <a:avLst/>
          </a:prstGeom>
          <a:noFill/>
          <a:ln cap="flat" cmpd="sng" w="19050">
            <a:solidFill>
              <a:srgbClr val="46BDC6"/>
            </a:solidFill>
            <a:prstDash val="solid"/>
            <a:round/>
            <a:headEnd len="sm" w="sm" type="none"/>
            <a:tailEnd len="med" w="med" type="triangle"/>
          </a:ln>
        </p:spPr>
      </p:cxnSp>
      <p:cxnSp>
        <p:nvCxnSpPr>
          <p:cNvPr id="123" name="Google Shape;123;p4"/>
          <p:cNvCxnSpPr/>
          <p:nvPr/>
        </p:nvCxnSpPr>
        <p:spPr>
          <a:xfrm rot="10800000">
            <a:off x="3136567" y="1638670"/>
            <a:ext cx="1092900" cy="1080600"/>
          </a:xfrm>
          <a:prstGeom prst="straightConnector1">
            <a:avLst/>
          </a:prstGeom>
          <a:noFill/>
          <a:ln cap="flat" cmpd="sng" w="19050">
            <a:solidFill>
              <a:srgbClr val="46BDC6"/>
            </a:solidFill>
            <a:prstDash val="solid"/>
            <a:round/>
            <a:headEnd len="sm" w="sm" type="none"/>
            <a:tailEnd len="med" w="med" type="triangle"/>
          </a:ln>
        </p:spPr>
      </p:cxnSp>
      <p:cxnSp>
        <p:nvCxnSpPr>
          <p:cNvPr id="124" name="Google Shape;124;p4"/>
          <p:cNvCxnSpPr/>
          <p:nvPr/>
        </p:nvCxnSpPr>
        <p:spPr>
          <a:xfrm>
            <a:off x="4900812" y="3027649"/>
            <a:ext cx="1092900" cy="1080600"/>
          </a:xfrm>
          <a:prstGeom prst="straightConnector1">
            <a:avLst/>
          </a:prstGeom>
          <a:noFill/>
          <a:ln cap="flat" cmpd="sng" w="19050">
            <a:solidFill>
              <a:srgbClr val="C6A03F"/>
            </a:solidFill>
            <a:prstDash val="solid"/>
            <a:round/>
            <a:headEnd len="sm" w="sm" type="none"/>
            <a:tailEnd len="med" w="med" type="triangle"/>
          </a:ln>
        </p:spPr>
      </p:cxnSp>
      <p:cxnSp>
        <p:nvCxnSpPr>
          <p:cNvPr id="125" name="Google Shape;125;p4"/>
          <p:cNvCxnSpPr/>
          <p:nvPr/>
        </p:nvCxnSpPr>
        <p:spPr>
          <a:xfrm flipH="1" rot="10800000">
            <a:off x="4900801" y="1621259"/>
            <a:ext cx="1092900" cy="1080600"/>
          </a:xfrm>
          <a:prstGeom prst="straightConnector1">
            <a:avLst/>
          </a:prstGeom>
          <a:noFill/>
          <a:ln cap="flat" cmpd="sng" w="19050">
            <a:solidFill>
              <a:srgbClr val="C6A03F"/>
            </a:solidFill>
            <a:prstDash val="solid"/>
            <a:round/>
            <a:headEnd len="sm" w="sm" type="none"/>
            <a:tailEnd len="med" w="med" type="triangle"/>
          </a:ln>
        </p:spPr>
      </p:cxnSp>
      <p:cxnSp>
        <p:nvCxnSpPr>
          <p:cNvPr id="126" name="Google Shape;126;p4"/>
          <p:cNvCxnSpPr/>
          <p:nvPr/>
        </p:nvCxnSpPr>
        <p:spPr>
          <a:xfrm flipH="1">
            <a:off x="6056084" y="3018371"/>
            <a:ext cx="1092900" cy="1080600"/>
          </a:xfrm>
          <a:prstGeom prst="straightConnector1">
            <a:avLst/>
          </a:prstGeom>
          <a:noFill/>
          <a:ln cap="flat" cmpd="sng" w="19050">
            <a:solidFill>
              <a:srgbClr val="C6A03F"/>
            </a:solidFill>
            <a:prstDash val="solid"/>
            <a:round/>
            <a:headEnd len="sm" w="sm" type="none"/>
            <a:tailEnd len="med" w="med" type="triangle"/>
          </a:ln>
        </p:spPr>
      </p:cxnSp>
      <p:cxnSp>
        <p:nvCxnSpPr>
          <p:cNvPr id="127" name="Google Shape;127;p4"/>
          <p:cNvCxnSpPr/>
          <p:nvPr/>
        </p:nvCxnSpPr>
        <p:spPr>
          <a:xfrm rot="10800000">
            <a:off x="6056084" y="1623839"/>
            <a:ext cx="1092900" cy="1080600"/>
          </a:xfrm>
          <a:prstGeom prst="straightConnector1">
            <a:avLst/>
          </a:prstGeom>
          <a:noFill/>
          <a:ln cap="flat" cmpd="sng" w="19050">
            <a:solidFill>
              <a:srgbClr val="C6A03F"/>
            </a:solidFill>
            <a:prstDash val="solid"/>
            <a:round/>
            <a:headEnd len="sm" w="sm" type="none"/>
            <a:tailEnd len="med" w="med" type="triangle"/>
          </a:ln>
        </p:spPr>
      </p:cxnSp>
      <p:grpSp>
        <p:nvGrpSpPr>
          <p:cNvPr id="128" name="Google Shape;128;p4"/>
          <p:cNvGrpSpPr/>
          <p:nvPr/>
        </p:nvGrpSpPr>
        <p:grpSpPr>
          <a:xfrm>
            <a:off x="3203772" y="2721469"/>
            <a:ext cx="1025854" cy="311859"/>
            <a:chOff x="2848300" y="2636525"/>
            <a:chExt cx="1143013" cy="347475"/>
          </a:xfrm>
        </p:grpSpPr>
        <p:sp>
          <p:nvSpPr>
            <p:cNvPr id="129" name="Google Shape;129;p4"/>
            <p:cNvSpPr/>
            <p:nvPr/>
          </p:nvSpPr>
          <p:spPr>
            <a:xfrm>
              <a:off x="2848300" y="2636525"/>
              <a:ext cx="1143000" cy="347400"/>
            </a:xfrm>
            <a:prstGeom prst="rect">
              <a:avLst/>
            </a:prstGeom>
            <a:solidFill>
              <a:srgbClr val="46BDC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
            <p:cNvSpPr txBox="1"/>
            <p:nvPr/>
          </p:nvSpPr>
          <p:spPr>
            <a:xfrm>
              <a:off x="2848313" y="2636600"/>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DEFINE</a:t>
              </a:r>
              <a:endParaRPr b="0" i="0" sz="1200" u="none" cap="none" strike="noStrike">
                <a:solidFill>
                  <a:srgbClr val="FFFFFF"/>
                </a:solidFill>
                <a:latin typeface="Open Sans SemiBold"/>
                <a:ea typeface="Open Sans SemiBold"/>
                <a:cs typeface="Open Sans SemiBold"/>
                <a:sym typeface="Open Sans SemiBold"/>
              </a:endParaRPr>
            </a:p>
          </p:txBody>
        </p:sp>
      </p:grpSp>
      <p:grpSp>
        <p:nvGrpSpPr>
          <p:cNvPr id="131" name="Google Shape;131;p4"/>
          <p:cNvGrpSpPr/>
          <p:nvPr/>
        </p:nvGrpSpPr>
        <p:grpSpPr>
          <a:xfrm>
            <a:off x="4900487" y="2721502"/>
            <a:ext cx="1038441" cy="311824"/>
            <a:chOff x="4739375" y="2636563"/>
            <a:chExt cx="1157038" cy="347437"/>
          </a:xfrm>
        </p:grpSpPr>
        <p:sp>
          <p:nvSpPr>
            <p:cNvPr id="132" name="Google Shape;132;p4"/>
            <p:cNvSpPr/>
            <p:nvPr/>
          </p:nvSpPr>
          <p:spPr>
            <a:xfrm>
              <a:off x="4739375" y="2636563"/>
              <a:ext cx="1143000" cy="347400"/>
            </a:xfrm>
            <a:prstGeom prst="rect">
              <a:avLst/>
            </a:prstGeom>
            <a:solidFill>
              <a:srgbClr val="C6A03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4"/>
            <p:cNvSpPr txBox="1"/>
            <p:nvPr/>
          </p:nvSpPr>
          <p:spPr>
            <a:xfrm>
              <a:off x="4753413" y="2636600"/>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DESIGN</a:t>
              </a:r>
              <a:endParaRPr b="0" i="0" sz="1200" u="none" cap="none" strike="noStrike">
                <a:solidFill>
                  <a:srgbClr val="FFFFFF"/>
                </a:solidFill>
                <a:latin typeface="Open Sans SemiBold"/>
                <a:ea typeface="Open Sans SemiBold"/>
                <a:cs typeface="Open Sans SemiBold"/>
                <a:sym typeface="Open Sans SemiBold"/>
              </a:endParaRPr>
            </a:p>
          </p:txBody>
        </p:sp>
      </p:grpSp>
      <p:grpSp>
        <p:nvGrpSpPr>
          <p:cNvPr id="134" name="Google Shape;134;p4"/>
          <p:cNvGrpSpPr/>
          <p:nvPr/>
        </p:nvGrpSpPr>
        <p:grpSpPr>
          <a:xfrm>
            <a:off x="6122893" y="2721435"/>
            <a:ext cx="1025853" cy="311802"/>
            <a:chOff x="6101388" y="2636488"/>
            <a:chExt cx="1143012" cy="347412"/>
          </a:xfrm>
        </p:grpSpPr>
        <p:sp>
          <p:nvSpPr>
            <p:cNvPr id="135" name="Google Shape;135;p4"/>
            <p:cNvSpPr/>
            <p:nvPr/>
          </p:nvSpPr>
          <p:spPr>
            <a:xfrm>
              <a:off x="6101400" y="2636488"/>
              <a:ext cx="1143000" cy="347400"/>
            </a:xfrm>
            <a:prstGeom prst="rect">
              <a:avLst/>
            </a:prstGeom>
            <a:solidFill>
              <a:srgbClr val="C6A03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
            <p:cNvSpPr txBox="1"/>
            <p:nvPr/>
          </p:nvSpPr>
          <p:spPr>
            <a:xfrm>
              <a:off x="6101388" y="2636500"/>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DELIVER</a:t>
              </a:r>
              <a:endParaRPr b="0" i="0" sz="1200" u="none" cap="none" strike="noStrike">
                <a:solidFill>
                  <a:srgbClr val="FFFFFF"/>
                </a:solidFill>
                <a:latin typeface="Open Sans SemiBold"/>
                <a:ea typeface="Open Sans SemiBold"/>
                <a:cs typeface="Open Sans SemiBold"/>
                <a:sym typeface="Open Sans SemiBold"/>
              </a:endParaRPr>
            </a:p>
          </p:txBody>
        </p:sp>
      </p:grpSp>
      <p:sp>
        <p:nvSpPr>
          <p:cNvPr id="137" name="Google Shape;137;p4"/>
          <p:cNvSpPr txBox="1"/>
          <p:nvPr>
            <p:ph idx="1" type="subTitle"/>
          </p:nvPr>
        </p:nvSpPr>
        <p:spPr>
          <a:xfrm>
            <a:off x="0" y="4738701"/>
            <a:ext cx="9144000" cy="405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 sz="1400">
                <a:latin typeface="Open Sans Light"/>
                <a:ea typeface="Open Sans Light"/>
                <a:cs typeface="Open Sans Light"/>
                <a:sym typeface="Open Sans Light"/>
              </a:rPr>
              <a:t>Huang | McFarlane | Paulino | Tobias</a:t>
            </a:r>
            <a:endParaRPr sz="1400">
              <a:latin typeface="Open Sans Light"/>
              <a:ea typeface="Open Sans Light"/>
              <a:cs typeface="Open Sans Light"/>
              <a:sym typeface="Open Sans Light"/>
            </a:endParaRPr>
          </a:p>
        </p:txBody>
      </p:sp>
      <p:sp>
        <p:nvSpPr>
          <p:cNvPr id="138" name="Google Shape;138;p4"/>
          <p:cNvSpPr/>
          <p:nvPr/>
        </p:nvSpPr>
        <p:spPr>
          <a:xfrm>
            <a:off x="3074175" y="280525"/>
            <a:ext cx="5323500" cy="4534500"/>
          </a:xfrm>
          <a:prstGeom prst="rect">
            <a:avLst/>
          </a:prstGeom>
          <a:solidFill>
            <a:srgbClr val="FFFFFF">
              <a:alpha val="8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139" name="Google Shape;139;p4"/>
          <p:cNvGrpSpPr/>
          <p:nvPr/>
        </p:nvGrpSpPr>
        <p:grpSpPr>
          <a:xfrm>
            <a:off x="1834979" y="762372"/>
            <a:ext cx="2471909" cy="547807"/>
            <a:chOff x="-10700" y="1432900"/>
            <a:chExt cx="4277400" cy="791400"/>
          </a:xfrm>
        </p:grpSpPr>
        <p:sp>
          <p:nvSpPr>
            <p:cNvPr id="140" name="Google Shape;140;p4"/>
            <p:cNvSpPr/>
            <p:nvPr/>
          </p:nvSpPr>
          <p:spPr>
            <a:xfrm>
              <a:off x="-10700" y="1432900"/>
              <a:ext cx="4277400" cy="791400"/>
            </a:xfrm>
            <a:prstGeom prst="rect">
              <a:avLst/>
            </a:prstGeom>
            <a:solidFill>
              <a:srgbClr val="46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
            <p:cNvSpPr txBox="1"/>
            <p:nvPr/>
          </p:nvSpPr>
          <p:spPr>
            <a:xfrm>
              <a:off x="-10700" y="1625650"/>
              <a:ext cx="4277400" cy="405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Open Sans"/>
                  <a:ea typeface="Open Sans"/>
                  <a:cs typeface="Open Sans"/>
                  <a:sym typeface="Open Sans"/>
                </a:rPr>
                <a:t>DESIGN THE RIGHT THING</a:t>
              </a:r>
              <a:endParaRPr b="1" i="0" sz="1200" u="none" cap="none" strike="noStrike">
                <a:solidFill>
                  <a:srgbClr val="FFFFFF"/>
                </a:solidFill>
                <a:latin typeface="Open Sans"/>
                <a:ea typeface="Open Sans"/>
                <a:cs typeface="Open Sans"/>
                <a:sym typeface="Open Sans"/>
              </a:endParaRPr>
            </a:p>
          </p:txBody>
        </p:sp>
      </p:grpSp>
      <p:grpSp>
        <p:nvGrpSpPr>
          <p:cNvPr id="142" name="Google Shape;142;p4"/>
          <p:cNvGrpSpPr/>
          <p:nvPr/>
        </p:nvGrpSpPr>
        <p:grpSpPr>
          <a:xfrm>
            <a:off x="3074186" y="2537830"/>
            <a:ext cx="2865504" cy="870841"/>
            <a:chOff x="1486264" y="2636572"/>
            <a:chExt cx="2634704" cy="800700"/>
          </a:xfrm>
        </p:grpSpPr>
        <p:sp>
          <p:nvSpPr>
            <p:cNvPr id="143" name="Google Shape;143;p4"/>
            <p:cNvSpPr/>
            <p:nvPr/>
          </p:nvSpPr>
          <p:spPr>
            <a:xfrm>
              <a:off x="1486264" y="2636572"/>
              <a:ext cx="2634600" cy="800700"/>
            </a:xfrm>
            <a:prstGeom prst="rect">
              <a:avLst/>
            </a:prstGeom>
            <a:solidFill>
              <a:srgbClr val="46BDC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
            <p:cNvSpPr txBox="1"/>
            <p:nvPr/>
          </p:nvSpPr>
          <p:spPr>
            <a:xfrm>
              <a:off x="1486368" y="2787383"/>
              <a:ext cx="2634600" cy="4428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Open Sans SemiBold"/>
                  <a:ea typeface="Open Sans SemiBold"/>
                  <a:cs typeface="Open Sans SemiBold"/>
                  <a:sym typeface="Open Sans SemiBold"/>
                </a:rPr>
                <a:t>DISCOVER</a:t>
              </a:r>
              <a:endParaRPr b="0" i="0" sz="3000" u="none" cap="none" strike="noStrike">
                <a:solidFill>
                  <a:srgbClr val="FFFFFF"/>
                </a:solidFill>
                <a:latin typeface="Open Sans SemiBold"/>
                <a:ea typeface="Open Sans SemiBold"/>
                <a:cs typeface="Open Sans SemiBold"/>
                <a:sym typeface="Open Sans SemiBold"/>
              </a:endParaRPr>
            </a:p>
          </p:txBody>
        </p:sp>
      </p:grpSp>
      <p:sp>
        <p:nvSpPr>
          <p:cNvPr id="145" name="Google Shape;145;p4"/>
          <p:cNvSpPr txBox="1"/>
          <p:nvPr/>
        </p:nvSpPr>
        <p:spPr>
          <a:xfrm>
            <a:off x="6056075" y="2326825"/>
            <a:ext cx="2865600" cy="12201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400"/>
              </a:spcBef>
              <a:spcAft>
                <a:spcPts val="0"/>
              </a:spcAft>
              <a:buClr>
                <a:schemeClr val="dk1"/>
              </a:buClr>
              <a:buSzPts val="2000"/>
              <a:buFont typeface="Open Sans"/>
              <a:buChar char="●"/>
            </a:pPr>
            <a:r>
              <a:rPr b="1" i="0" lang="en" sz="2000" u="none" cap="none" strike="noStrike">
                <a:solidFill>
                  <a:schemeClr val="dk1"/>
                </a:solidFill>
                <a:latin typeface="Open Sans"/>
                <a:ea typeface="Open Sans"/>
                <a:cs typeface="Open Sans"/>
                <a:sym typeface="Open Sans"/>
              </a:rPr>
              <a:t>Screener Survey</a:t>
            </a:r>
            <a:endParaRPr b="1" i="0" sz="2000" u="none" cap="none" strike="noStrike">
              <a:solidFill>
                <a:schemeClr val="dk1"/>
              </a:solidFill>
              <a:latin typeface="Open Sans"/>
              <a:ea typeface="Open Sans"/>
              <a:cs typeface="Open Sans"/>
              <a:sym typeface="Open Sans"/>
            </a:endParaRPr>
          </a:p>
          <a:p>
            <a:pPr indent="-355600" lvl="0" marL="457200" marR="0" rtl="0" algn="l">
              <a:lnSpc>
                <a:spcPct val="100000"/>
              </a:lnSpc>
              <a:spcBef>
                <a:spcPts val="1200"/>
              </a:spcBef>
              <a:spcAft>
                <a:spcPts val="200"/>
              </a:spcAft>
              <a:buClr>
                <a:schemeClr val="dk1"/>
              </a:buClr>
              <a:buSzPts val="2000"/>
              <a:buFont typeface="Arial"/>
              <a:buChar char="●"/>
            </a:pPr>
            <a:r>
              <a:rPr b="1" i="0" lang="en" sz="2000" u="none" cap="none" strike="noStrike">
                <a:solidFill>
                  <a:schemeClr val="dk1"/>
                </a:solidFill>
                <a:latin typeface="Open Sans"/>
                <a:ea typeface="Open Sans"/>
                <a:cs typeface="Open Sans"/>
                <a:sym typeface="Open Sans"/>
              </a:rPr>
              <a:t>User Interviews</a:t>
            </a:r>
            <a:endParaRPr b="1" i="0" sz="2000" u="none" cap="none" strike="noStrike">
              <a:solidFill>
                <a:srgbClr val="000000"/>
              </a:solidFill>
              <a:latin typeface="Open Sans"/>
              <a:ea typeface="Open Sans"/>
              <a:cs typeface="Open Sans"/>
              <a:sym typeface="Open Sans"/>
            </a:endParaRPr>
          </a:p>
        </p:txBody>
      </p:sp>
    </p:spTree>
  </p:cSld>
  <p:clrMapOvr>
    <a:masterClrMapping/>
  </p:clrMapOvr>
</p:sld>
</file>

<file path=ppt/slides/slide40.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717" name="Shape 717"/>
        <p:cNvGrpSpPr/>
        <p:nvPr/>
      </p:nvGrpSpPr>
      <p:grpSpPr>
        <a:xfrm>
          <a:off x="0" y="0"/>
          <a:ext cx="0" cy="0"/>
          <a:chOff x="0" y="0"/>
          <a:chExt cx="0" cy="0"/>
        </a:xfrm>
      </p:grpSpPr>
      <p:sp>
        <p:nvSpPr>
          <p:cNvPr id="718" name="Google Shape;718;p40"/>
          <p:cNvSpPr txBox="1"/>
          <p:nvPr/>
        </p:nvSpPr>
        <p:spPr>
          <a:xfrm>
            <a:off x="1889300" y="235400"/>
            <a:ext cx="5140500" cy="343200"/>
          </a:xfrm>
          <a:prstGeom prst="rect">
            <a:avLst/>
          </a:prstGeom>
          <a:noFill/>
          <a:ln>
            <a:noFill/>
          </a:ln>
        </p:spPr>
        <p:txBody>
          <a:bodyPr anchor="t" anchorCtr="0" bIns="91425" lIns="91425" rIns="91425" spcFirstLastPara="1" tIns="91425" wrap="square">
            <a:noAutofit/>
          </a:bodyPr>
          <a:lstStyle/>
          <a:p>
            <a:pPr algn="l" indent="0" lvl="0" marL="0" marR="0" rtl="0">
              <a:lnSpc>
                <a:spcPct val="90000"/>
              </a:lnSpc>
              <a:spcBef>
                <a:spcPts val="0"/>
              </a:spcBef>
              <a:spcAft>
                <a:spcPts val="0"/>
              </a:spcAft>
              <a:buClr>
                <a:srgbClr val="000000"/>
              </a:buClr>
              <a:buSzPts val="1800"/>
              <a:buFont typeface="Arial"/>
              <a:buNone/>
            </a:pPr>
            <a:r>
              <a:rPr b="0" cap="none" i="0" lang="en" strike="noStrike" sz="1800" u="none">
                <a:solidFill>
                  <a:schemeClr val="dk1"/>
                </a:solidFill>
                <a:latin typeface="Montserrat Medium"/>
                <a:ea typeface="Montserrat Medium"/>
                <a:cs typeface="Montserrat Medium"/>
                <a:sym typeface="Montserrat Medium"/>
              </a:rPr>
              <a:t>Get Updates from Maintenance - Revision</a:t>
            </a:r>
            <a:endParaRPr b="0" cap="none" i="0" strike="noStrike" sz="1800" u="none">
              <a:solidFill>
                <a:srgbClr val="000000"/>
              </a:solidFill>
              <a:latin typeface="Montserrat Medium"/>
              <a:ea typeface="Montserrat Medium"/>
              <a:cs typeface="Montserrat Medium"/>
              <a:sym typeface="Montserrat Medium"/>
            </a:endParaRPr>
          </a:p>
        </p:txBody>
      </p:sp>
      <p:grpSp>
        <p:nvGrpSpPr>
          <p:cNvPr id="719" name="Google Shape;719;p40"/>
          <p:cNvGrpSpPr/>
          <p:nvPr/>
        </p:nvGrpSpPr>
        <p:grpSpPr>
          <a:xfrm>
            <a:off x="7580376" y="118872"/>
            <a:ext cx="1345325" cy="676693"/>
            <a:chOff x="7394239" y="178206"/>
            <a:chExt cx="1529300" cy="767400"/>
          </a:xfrm>
        </p:grpSpPr>
        <p:sp>
          <p:nvSpPr>
            <p:cNvPr id="720" name="Google Shape;720;p40"/>
            <p:cNvSpPr/>
            <p:nvPr/>
          </p:nvSpPr>
          <p:spPr>
            <a:xfrm>
              <a:off x="8148039" y="178206"/>
              <a:ext cx="775500" cy="767400"/>
            </a:xfrm>
            <a:prstGeom prst="diamond">
              <a:avLst/>
            </a:prstGeom>
            <a:noFill/>
            <a:ln cap="flat" cmpd="sng" w="76200">
              <a:solidFill>
                <a:srgbClr val="C6A03F"/>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721" name="Google Shape;721;p40"/>
            <p:cNvSpPr/>
            <p:nvPr/>
          </p:nvSpPr>
          <p:spPr>
            <a:xfrm>
              <a:off x="7394239" y="388253"/>
              <a:ext cx="1143000" cy="347400"/>
            </a:xfrm>
            <a:prstGeom prst="rect">
              <a:avLst/>
            </a:prstGeom>
            <a:solidFill>
              <a:srgbClr val="C6A03F"/>
            </a:solid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722" name="Google Shape;722;p40"/>
            <p:cNvSpPr txBox="1"/>
            <p:nvPr/>
          </p:nvSpPr>
          <p:spPr>
            <a:xfrm>
              <a:off x="7394239" y="388253"/>
              <a:ext cx="1143000" cy="347400"/>
            </a:xfrm>
            <a:prstGeom prst="rect">
              <a:avLst/>
            </a:prstGeom>
            <a:no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ctr" indent="0" lvl="0" marL="0" marR="0" rtl="0">
                <a:lnSpc>
                  <a:spcPct val="100000"/>
                </a:lnSpc>
                <a:spcBef>
                  <a:spcPts val="0"/>
                </a:spcBef>
                <a:spcAft>
                  <a:spcPts val="0"/>
                </a:spcAft>
                <a:buClr>
                  <a:srgbClr val="000000"/>
                </a:buClr>
                <a:buSzPts val="1200"/>
                <a:buFont typeface="Arial"/>
                <a:buNone/>
              </a:pPr>
              <a:r>
                <a:rPr b="0" cap="none" i="0" lang="en" strike="noStrike" sz="1200" u="none">
                  <a:solidFill>
                    <a:srgbClr val="FFFFFF"/>
                  </a:solidFill>
                  <a:latin typeface="Open Sans SemiBold"/>
                  <a:ea typeface="Open Sans SemiBold"/>
                  <a:cs typeface="Open Sans SemiBold"/>
                  <a:sym typeface="Open Sans SemiBold"/>
                </a:rPr>
                <a:t>DESIGN</a:t>
              </a:r>
              <a:endParaRPr b="0" cap="none" i="0" strike="noStrike" sz="1200" u="none">
                <a:solidFill>
                  <a:srgbClr val="FFFFFF"/>
                </a:solidFill>
                <a:latin typeface="Open Sans SemiBold"/>
                <a:ea typeface="Open Sans SemiBold"/>
                <a:cs typeface="Open Sans SemiBold"/>
                <a:sym typeface="Open Sans SemiBold"/>
              </a:endParaRPr>
            </a:p>
          </p:txBody>
        </p:sp>
      </p:grpSp>
      <p:pic>
        <p:nvPicPr>
          <p:cNvPr id="723" name="Google Shape;723;p40"/>
          <p:cNvPicPr preferRelativeResize="0"/>
          <p:nvPr/>
        </p:nvPicPr>
        <p:blipFill rotWithShape="1">
          <a:blip r:embed="rId3">
            <a:alphaModFix/>
          </a:blip>
          <a:srcRect b="0" l="0" r="0" t="0"/>
          <a:stretch/>
        </p:blipFill>
        <p:spPr>
          <a:xfrm>
            <a:off x="111325" y="1143625"/>
            <a:ext cx="1708099" cy="3280331"/>
          </a:xfrm>
          <a:prstGeom prst="rect">
            <a:avLst/>
          </a:prstGeom>
          <a:noFill/>
          <a:ln>
            <a:noFill/>
          </a:ln>
        </p:spPr>
      </p:pic>
      <p:pic>
        <p:nvPicPr>
          <p:cNvPr id="724" name="Google Shape;724;p40"/>
          <p:cNvPicPr preferRelativeResize="0"/>
          <p:nvPr/>
        </p:nvPicPr>
        <p:blipFill rotWithShape="1">
          <a:blip r:embed="rId4">
            <a:alphaModFix/>
          </a:blip>
          <a:srcRect b="-24" r="-21"/>
          <a:stretch/>
        </p:blipFill>
        <p:spPr>
          <a:xfrm>
            <a:off x="2060475" y="2273896"/>
            <a:ext cx="2742925" cy="1233551"/>
          </a:xfrm>
          <a:prstGeom prst="rect">
            <a:avLst/>
          </a:prstGeom>
          <a:noFill/>
          <a:ln cap="flat" cmpd="sng" w="9525">
            <a:solidFill>
              <a:srgbClr val="E69138"/>
            </a:solidFill>
            <a:prstDash val="solid"/>
            <a:round/>
            <a:headEnd len="sm" type="none" w="sm"/>
            <a:tailEnd len="sm" type="none" w="sm"/>
          </a:ln>
          <a:effectLst>
            <a:outerShdw algn="bl" blurRad="57150" dir="5400000" dist="19050" rotWithShape="0">
              <a:srgbClr val="000000">
                <a:alpha val="49803"/>
              </a:srgbClr>
            </a:outerShdw>
          </a:effectLst>
        </p:spPr>
      </p:pic>
      <p:sp>
        <p:nvSpPr>
          <p:cNvPr id="725" name="Google Shape;725;p40"/>
          <p:cNvSpPr txBox="1"/>
          <p:nvPr/>
        </p:nvSpPr>
        <p:spPr>
          <a:xfrm>
            <a:off x="175925" y="4470750"/>
            <a:ext cx="1578900" cy="572400"/>
          </a:xfrm>
          <a:prstGeom prst="rect">
            <a:avLst/>
          </a:prstGeom>
          <a:noFill/>
          <a:ln>
            <a:noFill/>
          </a:ln>
        </p:spPr>
        <p:txBody>
          <a:bodyPr anchor="t" anchorCtr="0" bIns="91425" lIns="91425" rIns="91425" spcFirstLastPara="1" tIns="91425" wrap="square">
            <a:noAutofit/>
          </a:bodyPr>
          <a:lstStyle/>
          <a:p>
            <a:pPr algn="ctr" indent="0" lvl="0" marL="0" marR="0" rtl="0">
              <a:lnSpc>
                <a:spcPct val="90000"/>
              </a:lnSpc>
              <a:spcBef>
                <a:spcPts val="0"/>
              </a:spcBef>
              <a:spcAft>
                <a:spcPts val="0"/>
              </a:spcAft>
              <a:buClr>
                <a:srgbClr val="000000"/>
              </a:buClr>
              <a:buSzPts val="1100"/>
              <a:buFont typeface="Arial"/>
              <a:buNone/>
            </a:pPr>
            <a:r>
              <a:rPr b="0" cap="none" i="0" lang="en" strike="noStrike" sz="1100" u="none">
                <a:solidFill>
                  <a:srgbClr val="000000"/>
                </a:solidFill>
                <a:latin typeface="Montserrat Medium"/>
                <a:ea typeface="Montserrat Medium"/>
                <a:cs typeface="Montserrat Medium"/>
                <a:sym typeface="Montserrat Medium"/>
              </a:rPr>
              <a:t>Home Screen- Maintenance update</a:t>
            </a:r>
            <a:endParaRPr b="0" cap="none" i="0" strike="noStrike" sz="1100" u="none">
              <a:solidFill>
                <a:srgbClr val="000000"/>
              </a:solidFill>
              <a:latin typeface="Montserrat Medium"/>
              <a:ea typeface="Montserrat Medium"/>
              <a:cs typeface="Montserrat Medium"/>
              <a:sym typeface="Montserrat Medium"/>
            </a:endParaRPr>
          </a:p>
        </p:txBody>
      </p:sp>
      <p:sp>
        <p:nvSpPr>
          <p:cNvPr id="726" name="Google Shape;726;p40"/>
          <p:cNvSpPr/>
          <p:nvPr/>
        </p:nvSpPr>
        <p:spPr>
          <a:xfrm>
            <a:off x="4016975" y="3164250"/>
            <a:ext cx="738900" cy="343200"/>
          </a:xfrm>
          <a:prstGeom prst="flowChartConnector">
            <a:avLst/>
          </a:prstGeom>
          <a:noFill/>
          <a:ln cap="flat" cmpd="sng" w="9525">
            <a:solidFill>
              <a:srgbClr val="FF0000"/>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727" name="Google Shape;727;p40"/>
          <p:cNvSpPr/>
          <p:nvPr/>
        </p:nvSpPr>
        <p:spPr>
          <a:xfrm>
            <a:off x="1136400" y="2622625"/>
            <a:ext cx="585600" cy="343200"/>
          </a:xfrm>
          <a:prstGeom prst="flowChartConnector">
            <a:avLst/>
          </a:prstGeom>
          <a:noFill/>
          <a:ln cap="flat" cmpd="sng" w="9525">
            <a:solidFill>
              <a:srgbClr val="FF0000"/>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728" name="Google Shape;728;p40"/>
          <p:cNvSpPr txBox="1"/>
          <p:nvPr/>
        </p:nvSpPr>
        <p:spPr>
          <a:xfrm>
            <a:off x="1901300" y="996425"/>
            <a:ext cx="3000000" cy="1360200"/>
          </a:xfrm>
          <a:prstGeom prst="rect">
            <a:avLst/>
          </a:prstGeom>
          <a:noFill/>
          <a:ln>
            <a:noFill/>
          </a:ln>
        </p:spPr>
        <p:txBody>
          <a:bodyPr anchor="t"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500"/>
              <a:buFont typeface="Arial"/>
              <a:buNone/>
            </a:pPr>
            <a:r>
              <a:rPr b="1" cap="none" i="0" lang="en" strike="noStrike" sz="1500" u="sng">
                <a:solidFill>
                  <a:srgbClr val="45818E"/>
                </a:solidFill>
                <a:latin typeface="Montserrat"/>
                <a:ea typeface="Montserrat"/>
                <a:cs typeface="Montserrat"/>
                <a:sym typeface="Montserrat"/>
              </a:rPr>
              <a:t>Recommendation</a:t>
            </a:r>
            <a:r>
              <a:rPr b="1" cap="none" i="0" lang="en" strike="noStrike" sz="1500" u="none">
                <a:solidFill>
                  <a:srgbClr val="45818E"/>
                </a:solidFill>
                <a:latin typeface="Montserrat"/>
                <a:ea typeface="Montserrat"/>
                <a:cs typeface="Montserrat"/>
                <a:sym typeface="Montserrat"/>
              </a:rPr>
              <a:t>:</a:t>
            </a:r>
            <a:endParaRPr b="1" cap="none" i="0" strike="noStrike" sz="1500" u="none">
              <a:solidFill>
                <a:srgbClr val="45818E"/>
              </a:solidFill>
              <a:latin typeface="Montserrat"/>
              <a:ea typeface="Montserrat"/>
              <a:cs typeface="Montserrat"/>
              <a:sym typeface="Montserrat"/>
            </a:endParaRPr>
          </a:p>
          <a:p>
            <a:pPr algn="l" indent="-323850" lvl="0" marL="457200" marR="0" rtl="0">
              <a:lnSpc>
                <a:spcPct val="100000"/>
              </a:lnSpc>
              <a:spcBef>
                <a:spcPts val="700"/>
              </a:spcBef>
              <a:spcAft>
                <a:spcPts val="0"/>
              </a:spcAft>
              <a:buClr>
                <a:schemeClr val="dk1"/>
              </a:buClr>
              <a:buSzPts val="1500"/>
              <a:buFont typeface="Montserrat"/>
              <a:buChar char="●"/>
            </a:pPr>
            <a:r>
              <a:rPr b="0" cap="none" i="0" lang="en" strike="noStrike" sz="1500" u="none">
                <a:solidFill>
                  <a:schemeClr val="dk1"/>
                </a:solidFill>
                <a:latin typeface="Montserrat"/>
                <a:ea typeface="Montserrat"/>
                <a:cs typeface="Montserrat"/>
                <a:sym typeface="Montserrat"/>
              </a:rPr>
              <a:t>Add “chat” icon on Maintenance post in Activity Feed</a:t>
            </a:r>
            <a:endParaRPr b="1" cap="none" i="0" strike="noStrike" sz="1500" u="none">
              <a:solidFill>
                <a:srgbClr val="45818E"/>
              </a:solidFill>
              <a:latin typeface="Montserrat"/>
              <a:ea typeface="Montserrat"/>
              <a:cs typeface="Montserrat"/>
              <a:sym typeface="Montserrat"/>
            </a:endParaRPr>
          </a:p>
          <a:p>
            <a:pPr algn="l" indent="0" lvl="0" marL="457200" marR="0" rtl="0">
              <a:lnSpc>
                <a:spcPct val="100000"/>
              </a:lnSpc>
              <a:spcBef>
                <a:spcPts val="700"/>
              </a:spcBef>
              <a:spcAft>
                <a:spcPts val="700"/>
              </a:spcAft>
              <a:buClr>
                <a:srgbClr val="000000"/>
              </a:buClr>
              <a:buSzPts val="1500"/>
              <a:buFont typeface="Arial"/>
              <a:buNone/>
            </a:pPr>
            <a:r>
              <a:t/>
            </a:r>
            <a:endParaRPr b="0" cap="none" i="0" strike="noStrike" sz="1500" u="none">
              <a:solidFill>
                <a:schemeClr val="dk1"/>
              </a:solidFill>
              <a:latin typeface="Montserrat"/>
              <a:ea typeface="Montserrat"/>
              <a:cs typeface="Montserrat"/>
              <a:sym typeface="Montserrat"/>
            </a:endParaRPr>
          </a:p>
        </p:txBody>
      </p:sp>
      <p:cxnSp>
        <p:nvCxnSpPr>
          <p:cNvPr id="729" name="Google Shape;729;p40"/>
          <p:cNvCxnSpPr>
            <a:stCxn id="727" idx="6"/>
            <a:endCxn id="726" idx="2"/>
          </p:cNvCxnSpPr>
          <p:nvPr/>
        </p:nvCxnSpPr>
        <p:spPr>
          <a:xfrm>
            <a:off x="1722000" y="2794225"/>
            <a:ext cx="2295000" cy="541500"/>
          </a:xfrm>
          <a:prstGeom prst="straightConnector1">
            <a:avLst/>
          </a:prstGeom>
          <a:noFill/>
          <a:ln cap="flat" cmpd="sng" w="9525">
            <a:solidFill>
              <a:srgbClr val="FF0000"/>
            </a:solidFill>
            <a:prstDash val="solid"/>
            <a:round/>
            <a:headEnd len="sm" type="none" w="sm"/>
            <a:tailEnd len="sm" type="none" w="sm"/>
          </a:ln>
        </p:spPr>
      </p:cxnSp>
      <p:sp>
        <p:nvSpPr>
          <p:cNvPr id="730" name="Google Shape;730;p40"/>
          <p:cNvSpPr txBox="1"/>
          <p:nvPr/>
        </p:nvSpPr>
        <p:spPr>
          <a:xfrm>
            <a:off x="2354650" y="3507450"/>
            <a:ext cx="2295000" cy="343200"/>
          </a:xfrm>
          <a:prstGeom prst="rect">
            <a:avLst/>
          </a:prstGeom>
          <a:noFill/>
          <a:ln>
            <a:noFill/>
          </a:ln>
        </p:spPr>
        <p:txBody>
          <a:bodyPr anchor="t"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200"/>
              <a:buFont typeface="Arial"/>
              <a:buNone/>
            </a:pPr>
            <a:r>
              <a:rPr b="0" cap="none" i="0" lang="en" strike="noStrike" sz="1200" u="none">
                <a:solidFill>
                  <a:schemeClr val="dk1"/>
                </a:solidFill>
                <a:latin typeface="Arial"/>
                <a:ea typeface="Arial"/>
                <a:cs typeface="Arial"/>
                <a:sym typeface="Arial"/>
              </a:rPr>
              <a:t>Quick chat icon - Activity feed</a:t>
            </a:r>
            <a:endParaRPr b="0" cap="none" i="0" strike="noStrike" sz="1200" u="none">
              <a:solidFill>
                <a:schemeClr val="dk1"/>
              </a:solidFill>
              <a:latin typeface="Arial"/>
              <a:ea typeface="Arial"/>
              <a:cs typeface="Arial"/>
              <a:sym typeface="Arial"/>
            </a:endParaRPr>
          </a:p>
        </p:txBody>
      </p:sp>
    </p:spTree>
  </p:cSld>
  <p:clrMapOvr>
    <a:masterClrMapping/>
  </p:clrMapOvr>
</p:sld>
</file>

<file path=ppt/slides/slide41.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734" name="Shape 734"/>
        <p:cNvGrpSpPr/>
        <p:nvPr/>
      </p:nvGrpSpPr>
      <p:grpSpPr>
        <a:xfrm>
          <a:off x="0" y="0"/>
          <a:ext cx="0" cy="0"/>
          <a:chOff x="0" y="0"/>
          <a:chExt cx="0" cy="0"/>
        </a:xfrm>
      </p:grpSpPr>
      <p:sp>
        <p:nvSpPr>
          <p:cNvPr id="735" name="Google Shape;735;p41"/>
          <p:cNvSpPr txBox="1"/>
          <p:nvPr/>
        </p:nvSpPr>
        <p:spPr>
          <a:xfrm>
            <a:off x="1669800" y="235400"/>
            <a:ext cx="5207400" cy="343200"/>
          </a:xfrm>
          <a:prstGeom prst="rect">
            <a:avLst/>
          </a:prstGeom>
          <a:noFill/>
          <a:ln>
            <a:noFill/>
          </a:ln>
        </p:spPr>
        <p:txBody>
          <a:bodyPr anchor="t" anchorCtr="0" bIns="91425" lIns="91425" rIns="91425" spcFirstLastPara="1" tIns="91425" wrap="square">
            <a:noAutofit/>
          </a:bodyPr>
          <a:lstStyle/>
          <a:p>
            <a:pPr algn="l" indent="0" lvl="0" marL="0" marR="0" rtl="0">
              <a:lnSpc>
                <a:spcPct val="90000"/>
              </a:lnSpc>
              <a:spcBef>
                <a:spcPts val="0"/>
              </a:spcBef>
              <a:spcAft>
                <a:spcPts val="0"/>
              </a:spcAft>
              <a:buClr>
                <a:schemeClr val="dk1"/>
              </a:buClr>
              <a:buSzPts val="1100"/>
              <a:buFont typeface="Arial"/>
              <a:buNone/>
            </a:pPr>
            <a:r>
              <a:rPr b="0" cap="none" i="0" lang="en" strike="noStrike" sz="1800" u="none">
                <a:solidFill>
                  <a:schemeClr val="dk1"/>
                </a:solidFill>
                <a:latin typeface="Montserrat Medium"/>
                <a:ea typeface="Montserrat Medium"/>
                <a:cs typeface="Montserrat Medium"/>
                <a:sym typeface="Montserrat Medium"/>
              </a:rPr>
              <a:t>Get Updates from Maintenance - Revision</a:t>
            </a:r>
            <a:endParaRPr b="0" cap="none" i="0" strike="noStrike" sz="1800" u="none">
              <a:solidFill>
                <a:schemeClr val="dk1"/>
              </a:solidFill>
              <a:latin typeface="Montserrat Medium"/>
              <a:ea typeface="Montserrat Medium"/>
              <a:cs typeface="Montserrat Medium"/>
              <a:sym typeface="Montserrat Medium"/>
            </a:endParaRPr>
          </a:p>
          <a:p>
            <a:pPr algn="ctr" indent="0" lvl="0" marL="0" marR="0" rtl="0">
              <a:lnSpc>
                <a:spcPct val="90000"/>
              </a:lnSpc>
              <a:spcBef>
                <a:spcPts val="0"/>
              </a:spcBef>
              <a:spcAft>
                <a:spcPts val="0"/>
              </a:spcAft>
              <a:buClr>
                <a:srgbClr val="000000"/>
              </a:buClr>
              <a:buSzPts val="1800"/>
              <a:buFont typeface="Arial"/>
              <a:buNone/>
            </a:pPr>
            <a:r>
              <a:t/>
            </a:r>
            <a:endParaRPr b="0" cap="none" i="0" strike="noStrike" sz="1800" u="none">
              <a:solidFill>
                <a:schemeClr val="dk1"/>
              </a:solidFill>
              <a:latin typeface="Montserrat Medium"/>
              <a:ea typeface="Montserrat Medium"/>
              <a:cs typeface="Montserrat Medium"/>
              <a:sym typeface="Montserrat Medium"/>
            </a:endParaRPr>
          </a:p>
        </p:txBody>
      </p:sp>
      <p:sp>
        <p:nvSpPr>
          <p:cNvPr id="736" name="Google Shape;736;p41"/>
          <p:cNvSpPr txBox="1"/>
          <p:nvPr/>
        </p:nvSpPr>
        <p:spPr>
          <a:xfrm>
            <a:off x="284025" y="4470750"/>
            <a:ext cx="1578900" cy="572400"/>
          </a:xfrm>
          <a:prstGeom prst="rect">
            <a:avLst/>
          </a:prstGeom>
          <a:noFill/>
          <a:ln>
            <a:noFill/>
          </a:ln>
        </p:spPr>
        <p:txBody>
          <a:bodyPr anchor="t" anchorCtr="0" bIns="91425" lIns="91425" rIns="91425" spcFirstLastPara="1" tIns="91425" wrap="square">
            <a:noAutofit/>
          </a:bodyPr>
          <a:lstStyle/>
          <a:p>
            <a:pPr algn="ctr" indent="0" lvl="0" marL="0" marR="0" rtl="0">
              <a:lnSpc>
                <a:spcPct val="90000"/>
              </a:lnSpc>
              <a:spcBef>
                <a:spcPts val="0"/>
              </a:spcBef>
              <a:spcAft>
                <a:spcPts val="0"/>
              </a:spcAft>
              <a:buClr>
                <a:srgbClr val="000000"/>
              </a:buClr>
              <a:buSzPts val="1100"/>
              <a:buFont typeface="Arial"/>
              <a:buNone/>
            </a:pPr>
            <a:r>
              <a:rPr b="0" cap="none" i="0" lang="en" strike="noStrike" sz="1100" u="none">
                <a:solidFill>
                  <a:srgbClr val="EFEFEF"/>
                </a:solidFill>
                <a:latin typeface="Montserrat Medium"/>
                <a:ea typeface="Montserrat Medium"/>
                <a:cs typeface="Montserrat Medium"/>
                <a:sym typeface="Montserrat Medium"/>
              </a:rPr>
              <a:t>Home Screen- Maintenance update</a:t>
            </a:r>
            <a:endParaRPr b="0" cap="none" i="0" strike="noStrike" sz="1100" u="none">
              <a:solidFill>
                <a:srgbClr val="EFEFEF"/>
              </a:solidFill>
              <a:latin typeface="Montserrat Medium"/>
              <a:ea typeface="Montserrat Medium"/>
              <a:cs typeface="Montserrat Medium"/>
              <a:sym typeface="Montserrat Medium"/>
            </a:endParaRPr>
          </a:p>
        </p:txBody>
      </p:sp>
      <p:grpSp>
        <p:nvGrpSpPr>
          <p:cNvPr id="737" name="Google Shape;737;p41"/>
          <p:cNvGrpSpPr/>
          <p:nvPr/>
        </p:nvGrpSpPr>
        <p:grpSpPr>
          <a:xfrm>
            <a:off x="7580376" y="118872"/>
            <a:ext cx="1345325" cy="676693"/>
            <a:chOff x="7394239" y="178206"/>
            <a:chExt cx="1529300" cy="767400"/>
          </a:xfrm>
        </p:grpSpPr>
        <p:sp>
          <p:nvSpPr>
            <p:cNvPr id="738" name="Google Shape;738;p41"/>
            <p:cNvSpPr/>
            <p:nvPr/>
          </p:nvSpPr>
          <p:spPr>
            <a:xfrm>
              <a:off x="8148039" y="178206"/>
              <a:ext cx="775500" cy="767400"/>
            </a:xfrm>
            <a:prstGeom prst="diamond">
              <a:avLst/>
            </a:prstGeom>
            <a:noFill/>
            <a:ln cap="flat" cmpd="sng" w="76200">
              <a:solidFill>
                <a:srgbClr val="C6A03F"/>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739" name="Google Shape;739;p41"/>
            <p:cNvSpPr/>
            <p:nvPr/>
          </p:nvSpPr>
          <p:spPr>
            <a:xfrm>
              <a:off x="7394239" y="388253"/>
              <a:ext cx="1143000" cy="347400"/>
            </a:xfrm>
            <a:prstGeom prst="rect">
              <a:avLst/>
            </a:prstGeom>
            <a:solidFill>
              <a:srgbClr val="C6A03F"/>
            </a:solid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740" name="Google Shape;740;p41"/>
            <p:cNvSpPr txBox="1"/>
            <p:nvPr/>
          </p:nvSpPr>
          <p:spPr>
            <a:xfrm>
              <a:off x="7394239" y="388253"/>
              <a:ext cx="1143000" cy="347400"/>
            </a:xfrm>
            <a:prstGeom prst="rect">
              <a:avLst/>
            </a:prstGeom>
            <a:no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ctr" indent="0" lvl="0" marL="0" marR="0" rtl="0">
                <a:lnSpc>
                  <a:spcPct val="100000"/>
                </a:lnSpc>
                <a:spcBef>
                  <a:spcPts val="0"/>
                </a:spcBef>
                <a:spcAft>
                  <a:spcPts val="0"/>
                </a:spcAft>
                <a:buClr>
                  <a:srgbClr val="000000"/>
                </a:buClr>
                <a:buSzPts val="1200"/>
                <a:buFont typeface="Arial"/>
                <a:buNone/>
              </a:pPr>
              <a:r>
                <a:rPr b="0" cap="none" i="0" lang="en" strike="noStrike" sz="1200" u="none">
                  <a:solidFill>
                    <a:srgbClr val="FFFFFF"/>
                  </a:solidFill>
                  <a:latin typeface="Open Sans SemiBold"/>
                  <a:ea typeface="Open Sans SemiBold"/>
                  <a:cs typeface="Open Sans SemiBold"/>
                  <a:sym typeface="Open Sans SemiBold"/>
                </a:rPr>
                <a:t>DESIGN</a:t>
              </a:r>
              <a:endParaRPr b="0" cap="none" i="0" strike="noStrike" sz="1200" u="none">
                <a:solidFill>
                  <a:srgbClr val="FFFFFF"/>
                </a:solidFill>
                <a:latin typeface="Open Sans SemiBold"/>
                <a:ea typeface="Open Sans SemiBold"/>
                <a:cs typeface="Open Sans SemiBold"/>
                <a:sym typeface="Open Sans SemiBold"/>
              </a:endParaRPr>
            </a:p>
          </p:txBody>
        </p:sp>
      </p:grpSp>
      <p:sp>
        <p:nvSpPr>
          <p:cNvPr id="741" name="Google Shape;741;p41"/>
          <p:cNvSpPr txBox="1"/>
          <p:nvPr/>
        </p:nvSpPr>
        <p:spPr>
          <a:xfrm>
            <a:off x="1901300" y="996425"/>
            <a:ext cx="3000000" cy="1360200"/>
          </a:xfrm>
          <a:prstGeom prst="rect">
            <a:avLst/>
          </a:prstGeom>
          <a:noFill/>
          <a:ln>
            <a:noFill/>
          </a:ln>
        </p:spPr>
        <p:txBody>
          <a:bodyPr anchor="t"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500"/>
              <a:buFont typeface="Arial"/>
              <a:buNone/>
            </a:pPr>
            <a:r>
              <a:rPr b="1" cap="none" i="0" lang="en" strike="noStrike" sz="1500" u="sng">
                <a:solidFill>
                  <a:srgbClr val="EFEFEF"/>
                </a:solidFill>
                <a:latin typeface="Montserrat"/>
                <a:ea typeface="Montserrat"/>
                <a:cs typeface="Montserrat"/>
                <a:sym typeface="Montserrat"/>
              </a:rPr>
              <a:t>Recommendation</a:t>
            </a:r>
            <a:r>
              <a:rPr b="1" cap="none" i="0" lang="en" strike="noStrike" sz="1500" u="none">
                <a:solidFill>
                  <a:srgbClr val="EFEFEF"/>
                </a:solidFill>
                <a:latin typeface="Montserrat"/>
                <a:ea typeface="Montserrat"/>
                <a:cs typeface="Montserrat"/>
                <a:sym typeface="Montserrat"/>
              </a:rPr>
              <a:t>:</a:t>
            </a:r>
            <a:endParaRPr b="1" cap="none" i="0" strike="noStrike" sz="1500" u="none">
              <a:solidFill>
                <a:srgbClr val="EFEFEF"/>
              </a:solidFill>
              <a:latin typeface="Montserrat"/>
              <a:ea typeface="Montserrat"/>
              <a:cs typeface="Montserrat"/>
              <a:sym typeface="Montserrat"/>
            </a:endParaRPr>
          </a:p>
          <a:p>
            <a:pPr algn="l" indent="-323850" lvl="0" marL="457200" marR="0" rtl="0">
              <a:lnSpc>
                <a:spcPct val="100000"/>
              </a:lnSpc>
              <a:spcBef>
                <a:spcPts val="700"/>
              </a:spcBef>
              <a:spcAft>
                <a:spcPts val="0"/>
              </a:spcAft>
              <a:buClr>
                <a:srgbClr val="EFEFEF"/>
              </a:buClr>
              <a:buSzPts val="1500"/>
              <a:buFont typeface="Montserrat"/>
              <a:buChar char="●"/>
            </a:pPr>
            <a:r>
              <a:rPr b="0" cap="none" i="0" lang="en" strike="noStrike" sz="1500" u="none">
                <a:solidFill>
                  <a:srgbClr val="EFEFEF"/>
                </a:solidFill>
                <a:latin typeface="Montserrat"/>
                <a:ea typeface="Montserrat"/>
                <a:cs typeface="Montserrat"/>
                <a:sym typeface="Montserrat"/>
              </a:rPr>
              <a:t>Add “chat” icon on Maintenance post in Activity Feed</a:t>
            </a:r>
            <a:endParaRPr b="1" cap="none" i="0" strike="noStrike" sz="1500" u="none">
              <a:solidFill>
                <a:srgbClr val="EFEFEF"/>
              </a:solidFill>
              <a:latin typeface="Montserrat"/>
              <a:ea typeface="Montserrat"/>
              <a:cs typeface="Montserrat"/>
              <a:sym typeface="Montserrat"/>
            </a:endParaRPr>
          </a:p>
          <a:p>
            <a:pPr algn="l" indent="0" lvl="0" marL="457200" marR="0" rtl="0">
              <a:lnSpc>
                <a:spcPct val="100000"/>
              </a:lnSpc>
              <a:spcBef>
                <a:spcPts val="700"/>
              </a:spcBef>
              <a:spcAft>
                <a:spcPts val="700"/>
              </a:spcAft>
              <a:buClr>
                <a:srgbClr val="000000"/>
              </a:buClr>
              <a:buSzPts val="1500"/>
              <a:buFont typeface="Arial"/>
              <a:buNone/>
            </a:pPr>
            <a:r>
              <a:t/>
            </a:r>
            <a:endParaRPr b="0" cap="none" i="0" strike="noStrike" sz="1500" u="none">
              <a:solidFill>
                <a:schemeClr val="dk1"/>
              </a:solidFill>
              <a:latin typeface="Montserrat"/>
              <a:ea typeface="Montserrat"/>
              <a:cs typeface="Montserrat"/>
              <a:sym typeface="Montserrat"/>
            </a:endParaRPr>
          </a:p>
        </p:txBody>
      </p:sp>
      <p:pic>
        <p:nvPicPr>
          <p:cNvPr id="742" name="Google Shape;742;p41"/>
          <p:cNvPicPr preferRelativeResize="0"/>
          <p:nvPr/>
        </p:nvPicPr>
        <p:blipFill rotWithShape="1">
          <a:blip r:embed="rId3">
            <a:alphaModFix/>
          </a:blip>
          <a:srcRect b="0" l="0" r="0" t="0"/>
          <a:stretch/>
        </p:blipFill>
        <p:spPr>
          <a:xfrm>
            <a:off x="5044438" y="1046762"/>
            <a:ext cx="1864649" cy="3494926"/>
          </a:xfrm>
          <a:prstGeom prst="rect">
            <a:avLst/>
          </a:prstGeom>
          <a:noFill/>
          <a:ln>
            <a:noFill/>
          </a:ln>
        </p:spPr>
      </p:pic>
      <p:pic>
        <p:nvPicPr>
          <p:cNvPr id="743" name="Google Shape;743;p41"/>
          <p:cNvPicPr preferRelativeResize="0"/>
          <p:nvPr/>
        </p:nvPicPr>
        <p:blipFill rotWithShape="1">
          <a:blip r:embed="rId4">
            <a:alphaModFix/>
          </a:blip>
          <a:srcRect b="-1" r="-36"/>
          <a:stretch/>
        </p:blipFill>
        <p:spPr>
          <a:xfrm>
            <a:off x="7150125" y="2304836"/>
            <a:ext cx="1708101" cy="2062024"/>
          </a:xfrm>
          <a:prstGeom prst="rect">
            <a:avLst/>
          </a:prstGeom>
          <a:noFill/>
          <a:ln cap="flat" cmpd="sng" w="9525">
            <a:solidFill>
              <a:srgbClr val="E69138"/>
            </a:solidFill>
            <a:prstDash val="solid"/>
            <a:round/>
            <a:headEnd len="sm" type="none" w="sm"/>
            <a:tailEnd len="sm" type="none" w="sm"/>
          </a:ln>
          <a:effectLst>
            <a:outerShdw algn="bl" blurRad="57150" dir="5400000" dist="19050" rotWithShape="0">
              <a:srgbClr val="000000">
                <a:alpha val="49803"/>
              </a:srgbClr>
            </a:outerShdw>
          </a:effectLst>
        </p:spPr>
      </p:pic>
      <p:sp>
        <p:nvSpPr>
          <p:cNvPr id="744" name="Google Shape;744;p41"/>
          <p:cNvSpPr txBox="1"/>
          <p:nvPr/>
        </p:nvSpPr>
        <p:spPr>
          <a:xfrm>
            <a:off x="5264725" y="4470750"/>
            <a:ext cx="1453500" cy="363000"/>
          </a:xfrm>
          <a:prstGeom prst="rect">
            <a:avLst/>
          </a:prstGeom>
          <a:noFill/>
          <a:ln>
            <a:noFill/>
          </a:ln>
        </p:spPr>
        <p:txBody>
          <a:bodyPr anchor="t" anchorCtr="0" bIns="91425" lIns="91425" rIns="91425" spcFirstLastPara="1" tIns="91425" wrap="square">
            <a:noAutofit/>
          </a:bodyPr>
          <a:lstStyle/>
          <a:p>
            <a:pPr algn="ctr" indent="0" lvl="0" marL="0" marR="0" rtl="0">
              <a:lnSpc>
                <a:spcPct val="90000"/>
              </a:lnSpc>
              <a:spcBef>
                <a:spcPts val="0"/>
              </a:spcBef>
              <a:spcAft>
                <a:spcPts val="0"/>
              </a:spcAft>
              <a:buClr>
                <a:schemeClr val="dk1"/>
              </a:buClr>
              <a:buSzPts val="1100"/>
              <a:buFont typeface="Arial"/>
              <a:buNone/>
            </a:pPr>
            <a:r>
              <a:rPr b="0" cap="none" i="0" lang="en" strike="noStrike" sz="1100" u="none">
                <a:solidFill>
                  <a:schemeClr val="dk1"/>
                </a:solidFill>
                <a:latin typeface="Montserrat Medium"/>
                <a:ea typeface="Montserrat Medium"/>
                <a:cs typeface="Montserrat Medium"/>
                <a:sym typeface="Montserrat Medium"/>
              </a:rPr>
              <a:t>Work Ticket Text confirmation</a:t>
            </a:r>
            <a:endParaRPr b="0" cap="none" i="0" strike="noStrike" sz="1100" u="none">
              <a:solidFill>
                <a:schemeClr val="dk1"/>
              </a:solidFill>
              <a:latin typeface="Montserrat Medium"/>
              <a:ea typeface="Montserrat Medium"/>
              <a:cs typeface="Montserrat Medium"/>
              <a:sym typeface="Montserrat Medium"/>
            </a:endParaRPr>
          </a:p>
          <a:p>
            <a:pPr algn="ctr" indent="0" lvl="0" marL="0" marR="0" rtl="0">
              <a:lnSpc>
                <a:spcPct val="90000"/>
              </a:lnSpc>
              <a:spcBef>
                <a:spcPts val="0"/>
              </a:spcBef>
              <a:spcAft>
                <a:spcPts val="0"/>
              </a:spcAft>
              <a:buClr>
                <a:srgbClr val="000000"/>
              </a:buClr>
              <a:buSzPts val="1100"/>
              <a:buFont typeface="Arial"/>
              <a:buNone/>
            </a:pPr>
            <a:r>
              <a:t/>
            </a:r>
            <a:endParaRPr b="0" cap="none" i="0" strike="noStrike" sz="1100" u="none">
              <a:solidFill>
                <a:srgbClr val="000000"/>
              </a:solidFill>
              <a:latin typeface="Montserrat Medium"/>
              <a:ea typeface="Montserrat Medium"/>
              <a:cs typeface="Montserrat Medium"/>
              <a:sym typeface="Montserrat Medium"/>
            </a:endParaRPr>
          </a:p>
        </p:txBody>
      </p:sp>
      <p:sp>
        <p:nvSpPr>
          <p:cNvPr id="745" name="Google Shape;745;p41"/>
          <p:cNvSpPr/>
          <p:nvPr/>
        </p:nvSpPr>
        <p:spPr>
          <a:xfrm>
            <a:off x="5264725" y="1541975"/>
            <a:ext cx="1530000" cy="524100"/>
          </a:xfrm>
          <a:prstGeom prst="flowChartConnector">
            <a:avLst/>
          </a:prstGeom>
          <a:noFill/>
          <a:ln cap="flat" cmpd="sng" w="9525">
            <a:solidFill>
              <a:srgbClr val="FF0000"/>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746" name="Google Shape;746;p41"/>
          <p:cNvSpPr/>
          <p:nvPr/>
        </p:nvSpPr>
        <p:spPr>
          <a:xfrm>
            <a:off x="7150124" y="2521738"/>
            <a:ext cx="1819500" cy="524100"/>
          </a:xfrm>
          <a:prstGeom prst="flowChartConnector">
            <a:avLst/>
          </a:prstGeom>
          <a:noFill/>
          <a:ln cap="flat" cmpd="sng" w="9525">
            <a:solidFill>
              <a:srgbClr val="FF0000"/>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pic>
        <p:nvPicPr>
          <p:cNvPr id="747" name="Google Shape;747;p41"/>
          <p:cNvPicPr preferRelativeResize="0"/>
          <p:nvPr/>
        </p:nvPicPr>
        <p:blipFill rotWithShape="1">
          <a:blip r:embed="rId5">
            <a:alphaModFix amt="16000"/>
          </a:blip>
          <a:srcRect b="0" l="0" r="0" t="0"/>
          <a:stretch/>
        </p:blipFill>
        <p:spPr>
          <a:xfrm>
            <a:off x="219425" y="1306462"/>
            <a:ext cx="1708099" cy="3280331"/>
          </a:xfrm>
          <a:prstGeom prst="rect">
            <a:avLst/>
          </a:prstGeom>
          <a:noFill/>
          <a:ln>
            <a:noFill/>
          </a:ln>
        </p:spPr>
      </p:pic>
      <p:pic>
        <p:nvPicPr>
          <p:cNvPr id="748" name="Google Shape;748;p41"/>
          <p:cNvPicPr preferRelativeResize="0"/>
          <p:nvPr/>
        </p:nvPicPr>
        <p:blipFill rotWithShape="1">
          <a:blip r:embed="rId6">
            <a:alphaModFix amt="16000"/>
          </a:blip>
          <a:srcRect b="-24" r="-21"/>
          <a:stretch/>
        </p:blipFill>
        <p:spPr>
          <a:xfrm>
            <a:off x="2114525" y="2426309"/>
            <a:ext cx="2742925" cy="1233551"/>
          </a:xfrm>
          <a:prstGeom prst="rect">
            <a:avLst/>
          </a:prstGeom>
          <a:noFill/>
          <a:ln cap="flat" cmpd="sng" w="9525">
            <a:solidFill>
              <a:srgbClr val="E69138"/>
            </a:solidFill>
            <a:prstDash val="solid"/>
            <a:round/>
            <a:headEnd len="sm" type="none" w="sm"/>
            <a:tailEnd len="sm" type="none" w="sm"/>
          </a:ln>
          <a:effectLst>
            <a:outerShdw algn="bl" blurRad="57150" dir="5400000" dist="19050" rotWithShape="0">
              <a:srgbClr val="000000">
                <a:alpha val="49803"/>
              </a:srgbClr>
            </a:outerShdw>
          </a:effectLst>
        </p:spPr>
      </p:pic>
      <p:sp>
        <p:nvSpPr>
          <p:cNvPr id="749" name="Google Shape;749;p41"/>
          <p:cNvSpPr/>
          <p:nvPr/>
        </p:nvSpPr>
        <p:spPr>
          <a:xfrm>
            <a:off x="4169375" y="3316650"/>
            <a:ext cx="738900" cy="343200"/>
          </a:xfrm>
          <a:prstGeom prst="flowChartConnector">
            <a:avLst/>
          </a:prstGeom>
          <a:noFill/>
          <a:ln cap="flat" cmpd="sng" w="9525">
            <a:solidFill>
              <a:srgbClr val="B7B7B7"/>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750" name="Google Shape;750;p41"/>
          <p:cNvSpPr/>
          <p:nvPr/>
        </p:nvSpPr>
        <p:spPr>
          <a:xfrm>
            <a:off x="1288800" y="2775025"/>
            <a:ext cx="585600" cy="343200"/>
          </a:xfrm>
          <a:prstGeom prst="flowChartConnector">
            <a:avLst/>
          </a:prstGeom>
          <a:noFill/>
          <a:ln cap="flat" cmpd="sng" w="9525">
            <a:solidFill>
              <a:srgbClr val="B7B7B7"/>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751" name="Google Shape;751;p41"/>
          <p:cNvSpPr txBox="1"/>
          <p:nvPr/>
        </p:nvSpPr>
        <p:spPr>
          <a:xfrm>
            <a:off x="6905425" y="1046750"/>
            <a:ext cx="2295000" cy="1360200"/>
          </a:xfrm>
          <a:prstGeom prst="rect">
            <a:avLst/>
          </a:prstGeom>
          <a:noFill/>
          <a:ln>
            <a:noFill/>
          </a:ln>
        </p:spPr>
        <p:txBody>
          <a:bodyPr anchor="t"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500"/>
              <a:buFont typeface="Arial"/>
              <a:buNone/>
            </a:pPr>
            <a:r>
              <a:rPr b="1" cap="none" i="0" lang="en" strike="noStrike" sz="1500" u="sng">
                <a:solidFill>
                  <a:srgbClr val="45818E"/>
                </a:solidFill>
                <a:latin typeface="Montserrat"/>
                <a:ea typeface="Montserrat"/>
                <a:cs typeface="Montserrat"/>
                <a:sym typeface="Montserrat"/>
              </a:rPr>
              <a:t>Enhancement</a:t>
            </a:r>
            <a:r>
              <a:rPr b="1" cap="none" i="0" lang="en" strike="noStrike" sz="1500" u="none">
                <a:solidFill>
                  <a:srgbClr val="45818E"/>
                </a:solidFill>
                <a:latin typeface="Montserrat"/>
                <a:ea typeface="Montserrat"/>
                <a:cs typeface="Montserrat"/>
                <a:sym typeface="Montserrat"/>
              </a:rPr>
              <a:t>:</a:t>
            </a:r>
            <a:endParaRPr b="1" cap="none" i="0" strike="noStrike" sz="1500" u="none">
              <a:solidFill>
                <a:srgbClr val="45818E"/>
              </a:solidFill>
              <a:latin typeface="Montserrat"/>
              <a:ea typeface="Montserrat"/>
              <a:cs typeface="Montserrat"/>
              <a:sym typeface="Montserrat"/>
            </a:endParaRPr>
          </a:p>
          <a:p>
            <a:pPr algn="l" indent="-323850" lvl="0" marL="457200" marR="0" rtl="0">
              <a:lnSpc>
                <a:spcPct val="100000"/>
              </a:lnSpc>
              <a:spcBef>
                <a:spcPts val="700"/>
              </a:spcBef>
              <a:spcAft>
                <a:spcPts val="0"/>
              </a:spcAft>
              <a:buClr>
                <a:schemeClr val="dk1"/>
              </a:buClr>
              <a:buSzPts val="1500"/>
              <a:buFont typeface="Montserrat"/>
              <a:buChar char="●"/>
            </a:pPr>
            <a:r>
              <a:rPr b="0" cap="none" i="0" lang="en" strike="noStrike" sz="1500" u="none">
                <a:solidFill>
                  <a:schemeClr val="dk1"/>
                </a:solidFill>
                <a:latin typeface="Montserrat"/>
                <a:ea typeface="Montserrat"/>
                <a:cs typeface="Montserrat"/>
                <a:sym typeface="Montserrat"/>
              </a:rPr>
              <a:t>Create group chat with roommates</a:t>
            </a:r>
            <a:endParaRPr b="1" cap="none" i="0" strike="noStrike" sz="1500" u="none">
              <a:solidFill>
                <a:srgbClr val="45818E"/>
              </a:solidFill>
              <a:latin typeface="Montserrat"/>
              <a:ea typeface="Montserrat"/>
              <a:cs typeface="Montserrat"/>
              <a:sym typeface="Montserrat"/>
            </a:endParaRPr>
          </a:p>
          <a:p>
            <a:pPr algn="l" indent="0" lvl="0" marL="457200" marR="0" rtl="0">
              <a:lnSpc>
                <a:spcPct val="100000"/>
              </a:lnSpc>
              <a:spcBef>
                <a:spcPts val="700"/>
              </a:spcBef>
              <a:spcAft>
                <a:spcPts val="700"/>
              </a:spcAft>
              <a:buClr>
                <a:srgbClr val="000000"/>
              </a:buClr>
              <a:buSzPts val="1500"/>
              <a:buFont typeface="Arial"/>
              <a:buNone/>
            </a:pPr>
            <a:r>
              <a:t/>
            </a:r>
            <a:endParaRPr b="0" cap="none" i="0" strike="noStrike" sz="1500" u="none">
              <a:solidFill>
                <a:schemeClr val="dk1"/>
              </a:solidFill>
              <a:latin typeface="Montserrat"/>
              <a:ea typeface="Montserrat"/>
              <a:cs typeface="Montserrat"/>
              <a:sym typeface="Montserrat"/>
            </a:endParaRPr>
          </a:p>
        </p:txBody>
      </p:sp>
      <p:cxnSp>
        <p:nvCxnSpPr>
          <p:cNvPr id="752" name="Google Shape;752;p41"/>
          <p:cNvCxnSpPr>
            <a:stCxn id="750" idx="6"/>
            <a:endCxn id="749" idx="2"/>
          </p:cNvCxnSpPr>
          <p:nvPr/>
        </p:nvCxnSpPr>
        <p:spPr>
          <a:xfrm>
            <a:off x="1874400" y="2946625"/>
            <a:ext cx="2295000" cy="541500"/>
          </a:xfrm>
          <a:prstGeom prst="straightConnector1">
            <a:avLst/>
          </a:prstGeom>
          <a:noFill/>
          <a:ln cap="flat" cmpd="sng" w="9525">
            <a:solidFill>
              <a:srgbClr val="B7B7B7"/>
            </a:solidFill>
            <a:prstDash val="solid"/>
            <a:round/>
            <a:headEnd len="sm" type="none" w="sm"/>
            <a:tailEnd len="sm" type="none" w="sm"/>
          </a:ln>
        </p:spPr>
      </p:cxnSp>
      <p:sp>
        <p:nvSpPr>
          <p:cNvPr id="753" name="Google Shape;753;p41"/>
          <p:cNvSpPr txBox="1"/>
          <p:nvPr/>
        </p:nvSpPr>
        <p:spPr>
          <a:xfrm>
            <a:off x="7073913" y="4366850"/>
            <a:ext cx="2101800" cy="284700"/>
          </a:xfrm>
          <a:prstGeom prst="rect">
            <a:avLst/>
          </a:prstGeom>
          <a:noFill/>
          <a:ln>
            <a:noFill/>
          </a:ln>
        </p:spPr>
        <p:txBody>
          <a:bodyPr anchor="t"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200"/>
              <a:buFont typeface="Arial"/>
              <a:buNone/>
            </a:pPr>
            <a:r>
              <a:rPr b="0" cap="none" i="0" lang="en" strike="noStrike" sz="1200" u="none">
                <a:solidFill>
                  <a:schemeClr val="dk1"/>
                </a:solidFill>
                <a:latin typeface="Arial"/>
                <a:ea typeface="Arial"/>
                <a:cs typeface="Arial"/>
                <a:sym typeface="Arial"/>
              </a:rPr>
              <a:t>Optional Roommate add</a:t>
            </a:r>
            <a:endParaRPr b="0" cap="none" i="0" strike="noStrike" sz="1200" u="none">
              <a:solidFill>
                <a:schemeClr val="dk1"/>
              </a:solidFill>
              <a:latin typeface="Arial"/>
              <a:ea typeface="Arial"/>
              <a:cs typeface="Arial"/>
              <a:sym typeface="Arial"/>
            </a:endParaRPr>
          </a:p>
        </p:txBody>
      </p:sp>
    </p:spTree>
  </p:cSld>
  <p:clrMapOvr>
    <a:masterClrMapping/>
  </p:clrMapOvr>
</p:sld>
</file>

<file path=ppt/slides/slide42.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show="0">
  <p:cSld>
    <p:spTree>
      <p:nvGrpSpPr>
        <p:cNvPr id="757" name="Shape 757"/>
        <p:cNvGrpSpPr/>
        <p:nvPr/>
      </p:nvGrpSpPr>
      <p:grpSpPr>
        <a:xfrm>
          <a:off x="0" y="0"/>
          <a:ext cx="0" cy="0"/>
          <a:chOff x="0" y="0"/>
          <a:chExt cx="0" cy="0"/>
        </a:xfrm>
      </p:grpSpPr>
      <p:pic>
        <p:nvPicPr>
          <p:cNvPr id="758" name="Google Shape;758;p42"/>
          <p:cNvPicPr preferRelativeResize="0"/>
          <p:nvPr/>
        </p:nvPicPr>
        <p:blipFill rotWithShape="1">
          <a:blip r:embed="rId3">
            <a:alphaModFix/>
          </a:blip>
          <a:srcRect b="0" l="0" r="0" t="0"/>
          <a:stretch/>
        </p:blipFill>
        <p:spPr>
          <a:xfrm>
            <a:off x="386688" y="643362"/>
            <a:ext cx="1864649" cy="3494926"/>
          </a:xfrm>
          <a:prstGeom prst="rect">
            <a:avLst/>
          </a:prstGeom>
          <a:noFill/>
          <a:ln>
            <a:noFill/>
          </a:ln>
        </p:spPr>
      </p:pic>
      <p:sp>
        <p:nvSpPr>
          <p:cNvPr id="759" name="Google Shape;759;p42"/>
          <p:cNvSpPr txBox="1"/>
          <p:nvPr/>
        </p:nvSpPr>
        <p:spPr>
          <a:xfrm>
            <a:off x="1717675" y="235400"/>
            <a:ext cx="5133900" cy="343200"/>
          </a:xfrm>
          <a:prstGeom prst="rect">
            <a:avLst/>
          </a:prstGeom>
          <a:noFill/>
          <a:ln>
            <a:noFill/>
          </a:ln>
        </p:spPr>
        <p:txBody>
          <a:bodyPr anchor="t" anchorCtr="0" bIns="91425" lIns="91425" rIns="91425" spcFirstLastPara="1" tIns="91425" wrap="square">
            <a:noAutofit/>
          </a:bodyPr>
          <a:lstStyle/>
          <a:p>
            <a:pPr algn="l" indent="0" lvl="0" marL="0" marR="0" rtl="0">
              <a:lnSpc>
                <a:spcPct val="90000"/>
              </a:lnSpc>
              <a:spcBef>
                <a:spcPts val="0"/>
              </a:spcBef>
              <a:spcAft>
                <a:spcPts val="0"/>
              </a:spcAft>
              <a:buClr>
                <a:srgbClr val="000000"/>
              </a:buClr>
              <a:buSzPts val="1800"/>
              <a:buFont typeface="Arial"/>
              <a:buNone/>
            </a:pPr>
            <a:r>
              <a:rPr b="0" cap="none" i="0" lang="en" strike="noStrike" sz="1800" u="none">
                <a:solidFill>
                  <a:schemeClr val="dk1"/>
                </a:solidFill>
                <a:latin typeface="Montserrat Medium"/>
                <a:ea typeface="Montserrat Medium"/>
                <a:cs typeface="Montserrat Medium"/>
                <a:sym typeface="Montserrat Medium"/>
              </a:rPr>
              <a:t>Get Updates from Maintenance - Revision</a:t>
            </a:r>
            <a:endParaRPr b="0" cap="none" i="0" strike="noStrike" sz="1800" u="none">
              <a:solidFill>
                <a:srgbClr val="000000"/>
              </a:solidFill>
              <a:latin typeface="Montserrat Medium"/>
              <a:ea typeface="Montserrat Medium"/>
              <a:cs typeface="Montserrat Medium"/>
              <a:sym typeface="Montserrat Medium"/>
            </a:endParaRPr>
          </a:p>
        </p:txBody>
      </p:sp>
      <p:pic>
        <p:nvPicPr>
          <p:cNvPr id="760" name="Google Shape;760;p42"/>
          <p:cNvPicPr preferRelativeResize="0"/>
          <p:nvPr/>
        </p:nvPicPr>
        <p:blipFill rotWithShape="1">
          <a:blip r:embed="rId4">
            <a:alphaModFix/>
          </a:blip>
          <a:srcRect b="0" l="0" r="0" t="0"/>
          <a:stretch/>
        </p:blipFill>
        <p:spPr>
          <a:xfrm>
            <a:off x="4722000" y="698429"/>
            <a:ext cx="1819425" cy="3494132"/>
          </a:xfrm>
          <a:prstGeom prst="rect">
            <a:avLst/>
          </a:prstGeom>
          <a:noFill/>
          <a:ln>
            <a:noFill/>
          </a:ln>
        </p:spPr>
      </p:pic>
      <p:pic>
        <p:nvPicPr>
          <p:cNvPr id="761" name="Google Shape;761;p42"/>
          <p:cNvPicPr preferRelativeResize="0"/>
          <p:nvPr/>
        </p:nvPicPr>
        <p:blipFill rotWithShape="1">
          <a:blip r:embed="rId5">
            <a:alphaModFix/>
          </a:blip>
          <a:srcRect b="-24" r="-21"/>
          <a:stretch/>
        </p:blipFill>
        <p:spPr>
          <a:xfrm>
            <a:off x="6656200" y="1965962"/>
            <a:ext cx="2132624" cy="959075"/>
          </a:xfrm>
          <a:prstGeom prst="rect">
            <a:avLst/>
          </a:prstGeom>
          <a:noFill/>
          <a:ln cap="flat" cmpd="sng" w="9525">
            <a:solidFill>
              <a:srgbClr val="E69138"/>
            </a:solidFill>
            <a:prstDash val="solid"/>
            <a:round/>
            <a:headEnd len="sm" type="none" w="sm"/>
            <a:tailEnd len="sm" type="none" w="sm"/>
          </a:ln>
          <a:effectLst>
            <a:outerShdw algn="bl" blurRad="57150" dir="5400000" dist="19050" rotWithShape="0">
              <a:srgbClr val="000000">
                <a:alpha val="49803"/>
              </a:srgbClr>
            </a:outerShdw>
          </a:effectLst>
        </p:spPr>
      </p:pic>
      <p:pic>
        <p:nvPicPr>
          <p:cNvPr id="762" name="Google Shape;762;p42"/>
          <p:cNvPicPr preferRelativeResize="0"/>
          <p:nvPr/>
        </p:nvPicPr>
        <p:blipFill rotWithShape="1">
          <a:blip r:embed="rId6">
            <a:alphaModFix/>
          </a:blip>
          <a:srcRect b="-1" r="-36"/>
          <a:stretch/>
        </p:blipFill>
        <p:spPr>
          <a:xfrm>
            <a:off x="2403725" y="1217399"/>
            <a:ext cx="1708101" cy="2062024"/>
          </a:xfrm>
          <a:prstGeom prst="rect">
            <a:avLst/>
          </a:prstGeom>
          <a:noFill/>
          <a:ln cap="flat" cmpd="sng" w="9525">
            <a:solidFill>
              <a:srgbClr val="E69138"/>
            </a:solidFill>
            <a:prstDash val="solid"/>
            <a:round/>
            <a:headEnd len="sm" type="none" w="sm"/>
            <a:tailEnd len="sm" type="none" w="sm"/>
          </a:ln>
          <a:effectLst>
            <a:outerShdw algn="bl" blurRad="57150" dir="5400000" dist="19050" rotWithShape="0">
              <a:srgbClr val="000000">
                <a:alpha val="49803"/>
              </a:srgbClr>
            </a:outerShdw>
          </a:effectLst>
        </p:spPr>
      </p:pic>
      <p:sp>
        <p:nvSpPr>
          <p:cNvPr id="763" name="Google Shape;763;p42"/>
          <p:cNvSpPr txBox="1"/>
          <p:nvPr/>
        </p:nvSpPr>
        <p:spPr>
          <a:xfrm>
            <a:off x="5131575" y="4138300"/>
            <a:ext cx="1212300" cy="363000"/>
          </a:xfrm>
          <a:prstGeom prst="rect">
            <a:avLst/>
          </a:prstGeom>
          <a:noFill/>
          <a:ln>
            <a:noFill/>
          </a:ln>
        </p:spPr>
        <p:txBody>
          <a:bodyPr anchor="t" anchorCtr="0" bIns="91425" lIns="91425" rIns="91425" spcFirstLastPara="1" tIns="91425" wrap="square">
            <a:noAutofit/>
          </a:bodyPr>
          <a:lstStyle/>
          <a:p>
            <a:pPr algn="ctr" indent="0" lvl="0" marL="0" marR="0" rtl="0">
              <a:lnSpc>
                <a:spcPct val="90000"/>
              </a:lnSpc>
              <a:spcBef>
                <a:spcPts val="0"/>
              </a:spcBef>
              <a:spcAft>
                <a:spcPts val="0"/>
              </a:spcAft>
              <a:buClr>
                <a:srgbClr val="000000"/>
              </a:buClr>
              <a:buSzPts val="1100"/>
              <a:buFont typeface="Arial"/>
              <a:buNone/>
            </a:pPr>
            <a:r>
              <a:rPr b="0" cap="none" i="0" lang="en" strike="noStrike" sz="1100" u="none">
                <a:solidFill>
                  <a:srgbClr val="000000"/>
                </a:solidFill>
                <a:latin typeface="Montserrat Medium"/>
                <a:ea typeface="Montserrat Medium"/>
                <a:cs typeface="Montserrat Medium"/>
                <a:sym typeface="Montserrat Medium"/>
              </a:rPr>
              <a:t>Home Screen- Maintenance update</a:t>
            </a:r>
            <a:endParaRPr b="0" cap="none" i="0" strike="noStrike" sz="1100" u="none">
              <a:solidFill>
                <a:srgbClr val="000000"/>
              </a:solidFill>
              <a:latin typeface="Montserrat Medium"/>
              <a:ea typeface="Montserrat Medium"/>
              <a:cs typeface="Montserrat Medium"/>
              <a:sym typeface="Montserrat Medium"/>
            </a:endParaRPr>
          </a:p>
        </p:txBody>
      </p:sp>
      <p:sp>
        <p:nvSpPr>
          <p:cNvPr id="764" name="Google Shape;764;p42"/>
          <p:cNvSpPr txBox="1"/>
          <p:nvPr/>
        </p:nvSpPr>
        <p:spPr>
          <a:xfrm>
            <a:off x="606975" y="4067350"/>
            <a:ext cx="1453500" cy="363000"/>
          </a:xfrm>
          <a:prstGeom prst="rect">
            <a:avLst/>
          </a:prstGeom>
          <a:noFill/>
          <a:ln>
            <a:noFill/>
          </a:ln>
        </p:spPr>
        <p:txBody>
          <a:bodyPr anchor="t" anchorCtr="0" bIns="91425" lIns="91425" rIns="91425" spcFirstLastPara="1" tIns="91425" wrap="square">
            <a:noAutofit/>
          </a:bodyPr>
          <a:lstStyle/>
          <a:p>
            <a:pPr algn="ctr" indent="0" lvl="0" marL="0" marR="0" rtl="0">
              <a:lnSpc>
                <a:spcPct val="90000"/>
              </a:lnSpc>
              <a:spcBef>
                <a:spcPts val="0"/>
              </a:spcBef>
              <a:spcAft>
                <a:spcPts val="0"/>
              </a:spcAft>
              <a:buClr>
                <a:schemeClr val="dk1"/>
              </a:buClr>
              <a:buSzPts val="1100"/>
              <a:buFont typeface="Arial"/>
              <a:buNone/>
            </a:pPr>
            <a:r>
              <a:rPr b="0" cap="none" i="0" lang="en" strike="noStrike" sz="1100" u="none">
                <a:solidFill>
                  <a:schemeClr val="dk1"/>
                </a:solidFill>
                <a:latin typeface="Montserrat Medium"/>
                <a:ea typeface="Montserrat Medium"/>
                <a:cs typeface="Montserrat Medium"/>
                <a:sym typeface="Montserrat Medium"/>
              </a:rPr>
              <a:t>Work Ticket Text confirmation</a:t>
            </a:r>
            <a:endParaRPr b="0" cap="none" i="0" strike="noStrike" sz="1100" u="none">
              <a:solidFill>
                <a:schemeClr val="dk1"/>
              </a:solidFill>
              <a:latin typeface="Montserrat Medium"/>
              <a:ea typeface="Montserrat Medium"/>
              <a:cs typeface="Montserrat Medium"/>
              <a:sym typeface="Montserrat Medium"/>
            </a:endParaRPr>
          </a:p>
          <a:p>
            <a:pPr algn="ctr" indent="0" lvl="0" marL="0" marR="0" rtl="0">
              <a:lnSpc>
                <a:spcPct val="90000"/>
              </a:lnSpc>
              <a:spcBef>
                <a:spcPts val="0"/>
              </a:spcBef>
              <a:spcAft>
                <a:spcPts val="0"/>
              </a:spcAft>
              <a:buClr>
                <a:srgbClr val="000000"/>
              </a:buClr>
              <a:buSzPts val="1100"/>
              <a:buFont typeface="Arial"/>
              <a:buNone/>
            </a:pPr>
            <a:r>
              <a:t/>
            </a:r>
            <a:endParaRPr b="0" cap="none" i="0" strike="noStrike" sz="1100" u="none">
              <a:solidFill>
                <a:srgbClr val="000000"/>
              </a:solidFill>
              <a:latin typeface="Montserrat Medium"/>
              <a:ea typeface="Montserrat Medium"/>
              <a:cs typeface="Montserrat Medium"/>
              <a:sym typeface="Montserrat Medium"/>
            </a:endParaRPr>
          </a:p>
        </p:txBody>
      </p:sp>
      <p:sp>
        <p:nvSpPr>
          <p:cNvPr id="765" name="Google Shape;765;p42"/>
          <p:cNvSpPr/>
          <p:nvPr/>
        </p:nvSpPr>
        <p:spPr>
          <a:xfrm>
            <a:off x="606975" y="1138575"/>
            <a:ext cx="1530000" cy="524100"/>
          </a:xfrm>
          <a:prstGeom prst="flowChartConnector">
            <a:avLst/>
          </a:prstGeom>
          <a:noFill/>
          <a:ln cap="flat" cmpd="sng" w="9525">
            <a:solidFill>
              <a:srgbClr val="FF0000"/>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766" name="Google Shape;766;p42"/>
          <p:cNvSpPr/>
          <p:nvPr/>
        </p:nvSpPr>
        <p:spPr>
          <a:xfrm>
            <a:off x="2289224" y="1330400"/>
            <a:ext cx="1819500" cy="524100"/>
          </a:xfrm>
          <a:prstGeom prst="flowChartConnector">
            <a:avLst/>
          </a:prstGeom>
          <a:noFill/>
          <a:ln cap="flat" cmpd="sng" w="9525">
            <a:solidFill>
              <a:srgbClr val="FF0000"/>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767" name="Google Shape;767;p42"/>
          <p:cNvSpPr/>
          <p:nvPr/>
        </p:nvSpPr>
        <p:spPr>
          <a:xfrm>
            <a:off x="5720275" y="2273888"/>
            <a:ext cx="738900" cy="343200"/>
          </a:xfrm>
          <a:prstGeom prst="flowChartConnector">
            <a:avLst/>
          </a:prstGeom>
          <a:noFill/>
          <a:ln cap="flat" cmpd="sng" w="9525">
            <a:solidFill>
              <a:srgbClr val="FF0000"/>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768" name="Google Shape;768;p42"/>
          <p:cNvSpPr/>
          <p:nvPr/>
        </p:nvSpPr>
        <p:spPr>
          <a:xfrm>
            <a:off x="8203325" y="2581838"/>
            <a:ext cx="585600" cy="343200"/>
          </a:xfrm>
          <a:prstGeom prst="flowChartConnector">
            <a:avLst/>
          </a:prstGeom>
          <a:noFill/>
          <a:ln cap="flat" cmpd="sng" w="9525">
            <a:solidFill>
              <a:srgbClr val="FF0000"/>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grpSp>
        <p:nvGrpSpPr>
          <p:cNvPr id="769" name="Google Shape;769;p42"/>
          <p:cNvGrpSpPr/>
          <p:nvPr/>
        </p:nvGrpSpPr>
        <p:grpSpPr>
          <a:xfrm>
            <a:off x="7580376" y="118872"/>
            <a:ext cx="1345325" cy="676693"/>
            <a:chOff x="7394239" y="178206"/>
            <a:chExt cx="1529300" cy="767400"/>
          </a:xfrm>
        </p:grpSpPr>
        <p:sp>
          <p:nvSpPr>
            <p:cNvPr id="770" name="Google Shape;770;p42"/>
            <p:cNvSpPr/>
            <p:nvPr/>
          </p:nvSpPr>
          <p:spPr>
            <a:xfrm>
              <a:off x="8148039" y="178206"/>
              <a:ext cx="775500" cy="767400"/>
            </a:xfrm>
            <a:prstGeom prst="diamond">
              <a:avLst/>
            </a:prstGeom>
            <a:noFill/>
            <a:ln cap="flat" cmpd="sng" w="76200">
              <a:solidFill>
                <a:srgbClr val="C6A03F"/>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771" name="Google Shape;771;p42"/>
            <p:cNvSpPr/>
            <p:nvPr/>
          </p:nvSpPr>
          <p:spPr>
            <a:xfrm>
              <a:off x="7394239" y="388253"/>
              <a:ext cx="1143000" cy="347400"/>
            </a:xfrm>
            <a:prstGeom prst="rect">
              <a:avLst/>
            </a:prstGeom>
            <a:solidFill>
              <a:srgbClr val="C6A03F"/>
            </a:solid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772" name="Google Shape;772;p42"/>
            <p:cNvSpPr txBox="1"/>
            <p:nvPr/>
          </p:nvSpPr>
          <p:spPr>
            <a:xfrm>
              <a:off x="7394239" y="388253"/>
              <a:ext cx="1143000" cy="347400"/>
            </a:xfrm>
            <a:prstGeom prst="rect">
              <a:avLst/>
            </a:prstGeom>
            <a:no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ctr" indent="0" lvl="0" marL="0" marR="0" rtl="0">
                <a:lnSpc>
                  <a:spcPct val="100000"/>
                </a:lnSpc>
                <a:spcBef>
                  <a:spcPts val="0"/>
                </a:spcBef>
                <a:spcAft>
                  <a:spcPts val="0"/>
                </a:spcAft>
                <a:buClr>
                  <a:srgbClr val="000000"/>
                </a:buClr>
                <a:buSzPts val="1200"/>
                <a:buFont typeface="Arial"/>
                <a:buNone/>
              </a:pPr>
              <a:r>
                <a:rPr b="0" cap="none" i="0" lang="en" strike="noStrike" sz="1200" u="none">
                  <a:solidFill>
                    <a:srgbClr val="FFFFFF"/>
                  </a:solidFill>
                  <a:latin typeface="Open Sans SemiBold"/>
                  <a:ea typeface="Open Sans SemiBold"/>
                  <a:cs typeface="Open Sans SemiBold"/>
                  <a:sym typeface="Open Sans SemiBold"/>
                </a:rPr>
                <a:t>DESIGN</a:t>
              </a:r>
              <a:endParaRPr b="0" cap="none" i="0" strike="noStrike" sz="1200" u="none">
                <a:solidFill>
                  <a:srgbClr val="FFFFFF"/>
                </a:solidFill>
                <a:latin typeface="Open Sans SemiBold"/>
                <a:ea typeface="Open Sans SemiBold"/>
                <a:cs typeface="Open Sans SemiBold"/>
                <a:sym typeface="Open Sans SemiBold"/>
              </a:endParaRPr>
            </a:p>
          </p:txBody>
        </p:sp>
      </p:grpSp>
    </p:spTree>
  </p:cSld>
  <p:clrMapOvr>
    <a:masterClrMapping/>
  </p:clrMapOvr>
</p:sld>
</file>

<file path=ppt/slides/slide43.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776" name="Shape 776"/>
        <p:cNvGrpSpPr/>
        <p:nvPr/>
      </p:nvGrpSpPr>
      <p:grpSpPr>
        <a:xfrm>
          <a:off x="0" y="0"/>
          <a:ext cx="0" cy="0"/>
          <a:chOff x="0" y="0"/>
          <a:chExt cx="0" cy="0"/>
        </a:xfrm>
      </p:grpSpPr>
      <p:sp>
        <p:nvSpPr>
          <p:cNvPr id="777" name="Google Shape;777;p43"/>
          <p:cNvSpPr txBox="1"/>
          <p:nvPr/>
        </p:nvSpPr>
        <p:spPr>
          <a:xfrm>
            <a:off x="1042150" y="235400"/>
            <a:ext cx="6277500" cy="343200"/>
          </a:xfrm>
          <a:prstGeom prst="rect">
            <a:avLst/>
          </a:prstGeom>
          <a:noFill/>
          <a:ln>
            <a:noFill/>
          </a:ln>
        </p:spPr>
        <p:txBody>
          <a:bodyPr anchor="t" anchorCtr="0" bIns="91425" lIns="91425" rIns="91425" spcFirstLastPara="1" tIns="91425" wrap="square">
            <a:noAutofit/>
          </a:bodyPr>
          <a:lstStyle/>
          <a:p>
            <a:pPr algn="l" indent="0" lvl="0" marL="0" marR="0" rtl="0">
              <a:lnSpc>
                <a:spcPct val="90000"/>
              </a:lnSpc>
              <a:spcBef>
                <a:spcPts val="0"/>
              </a:spcBef>
              <a:spcAft>
                <a:spcPts val="0"/>
              </a:spcAft>
              <a:buClr>
                <a:srgbClr val="000000"/>
              </a:buClr>
              <a:buSzPts val="1800"/>
              <a:buFont typeface="Arial"/>
              <a:buNone/>
            </a:pPr>
            <a:r>
              <a:rPr b="0" cap="none" i="0" lang="en" strike="noStrike" sz="1800" u="none">
                <a:solidFill>
                  <a:schemeClr val="dk1"/>
                </a:solidFill>
                <a:latin typeface="Montserrat Medium"/>
                <a:ea typeface="Montserrat Medium"/>
                <a:cs typeface="Montserrat Medium"/>
                <a:sym typeface="Montserrat Medium"/>
              </a:rPr>
              <a:t>Request Private time on Shared Calendar - Revision</a:t>
            </a:r>
            <a:endParaRPr b="0" cap="none" i="0" strike="noStrike" sz="1800" u="none">
              <a:solidFill>
                <a:srgbClr val="000000"/>
              </a:solidFill>
              <a:latin typeface="Montserrat Medium"/>
              <a:ea typeface="Montserrat Medium"/>
              <a:cs typeface="Montserrat Medium"/>
              <a:sym typeface="Montserrat Medium"/>
            </a:endParaRPr>
          </a:p>
        </p:txBody>
      </p:sp>
      <p:pic>
        <p:nvPicPr>
          <p:cNvPr id="778" name="Google Shape;778;p43"/>
          <p:cNvPicPr preferRelativeResize="0"/>
          <p:nvPr/>
        </p:nvPicPr>
        <p:blipFill rotWithShape="1">
          <a:blip r:embed="rId3">
            <a:alphaModFix/>
          </a:blip>
          <a:srcRect b="0" l="0" r="0" t="0"/>
          <a:stretch/>
        </p:blipFill>
        <p:spPr>
          <a:xfrm>
            <a:off x="150075" y="1305850"/>
            <a:ext cx="1660374" cy="3340752"/>
          </a:xfrm>
          <a:prstGeom prst="rect">
            <a:avLst/>
          </a:prstGeom>
          <a:noFill/>
          <a:ln>
            <a:noFill/>
          </a:ln>
        </p:spPr>
      </p:pic>
      <p:sp>
        <p:nvSpPr>
          <p:cNvPr id="779" name="Google Shape;779;p43"/>
          <p:cNvSpPr txBox="1"/>
          <p:nvPr/>
        </p:nvSpPr>
        <p:spPr>
          <a:xfrm>
            <a:off x="180750" y="4658375"/>
            <a:ext cx="1664400" cy="363000"/>
          </a:xfrm>
          <a:prstGeom prst="rect">
            <a:avLst/>
          </a:prstGeom>
          <a:noFill/>
          <a:ln>
            <a:noFill/>
          </a:ln>
        </p:spPr>
        <p:txBody>
          <a:bodyPr anchor="t" anchorCtr="0" bIns="91425" lIns="91425" rIns="91425" spcFirstLastPara="1" tIns="91425" wrap="square">
            <a:noAutofit/>
          </a:bodyPr>
          <a:lstStyle/>
          <a:p>
            <a:pPr algn="ctr" indent="0" lvl="0" marL="0" marR="0" rtl="0">
              <a:lnSpc>
                <a:spcPct val="90000"/>
              </a:lnSpc>
              <a:spcBef>
                <a:spcPts val="0"/>
              </a:spcBef>
              <a:spcAft>
                <a:spcPts val="0"/>
              </a:spcAft>
              <a:buClr>
                <a:srgbClr val="000000"/>
              </a:buClr>
              <a:buSzPts val="1100"/>
              <a:buFont typeface="Arial"/>
              <a:buNone/>
            </a:pPr>
            <a:r>
              <a:rPr b="0" cap="none" i="0" lang="en" strike="noStrike" sz="1100" u="none">
                <a:solidFill>
                  <a:srgbClr val="000000"/>
                </a:solidFill>
                <a:latin typeface="Montserrat Medium"/>
                <a:ea typeface="Montserrat Medium"/>
                <a:cs typeface="Montserrat Medium"/>
                <a:sym typeface="Montserrat Medium"/>
              </a:rPr>
              <a:t>Calendar- Day view</a:t>
            </a:r>
            <a:endParaRPr b="0" cap="none" i="0" strike="noStrike" sz="1100" u="none">
              <a:solidFill>
                <a:srgbClr val="000000"/>
              </a:solidFill>
              <a:latin typeface="Montserrat Medium"/>
              <a:ea typeface="Montserrat Medium"/>
              <a:cs typeface="Montserrat Medium"/>
              <a:sym typeface="Montserrat Medium"/>
            </a:endParaRPr>
          </a:p>
        </p:txBody>
      </p:sp>
      <p:pic>
        <p:nvPicPr>
          <p:cNvPr id="780" name="Google Shape;780;p43"/>
          <p:cNvPicPr preferRelativeResize="0"/>
          <p:nvPr/>
        </p:nvPicPr>
        <p:blipFill rotWithShape="1">
          <a:blip r:embed="rId4">
            <a:alphaModFix/>
          </a:blip>
          <a:srcRect b="-65" r="12"/>
          <a:stretch/>
        </p:blipFill>
        <p:spPr>
          <a:xfrm>
            <a:off x="1997550" y="1720553"/>
            <a:ext cx="2115001" cy="2674125"/>
          </a:xfrm>
          <a:prstGeom prst="rect">
            <a:avLst/>
          </a:prstGeom>
          <a:noFill/>
          <a:ln cap="flat" cmpd="sng" w="9525">
            <a:solidFill>
              <a:srgbClr val="E69138"/>
            </a:solidFill>
            <a:prstDash val="solid"/>
            <a:round/>
            <a:headEnd len="sm" type="none" w="sm"/>
            <a:tailEnd len="sm" type="none" w="sm"/>
          </a:ln>
          <a:effectLst>
            <a:outerShdw algn="bl" blurRad="57150" dir="5400000" dist="19050" rotWithShape="0">
              <a:srgbClr val="000000">
                <a:alpha val="49803"/>
              </a:srgbClr>
            </a:outerShdw>
          </a:effectLst>
        </p:spPr>
      </p:pic>
      <p:sp>
        <p:nvSpPr>
          <p:cNvPr id="781" name="Google Shape;781;p43"/>
          <p:cNvSpPr/>
          <p:nvPr/>
        </p:nvSpPr>
        <p:spPr>
          <a:xfrm>
            <a:off x="312027" y="2424052"/>
            <a:ext cx="1603500" cy="605100"/>
          </a:xfrm>
          <a:prstGeom prst="flowChartConnector">
            <a:avLst/>
          </a:prstGeom>
          <a:noFill/>
          <a:ln cap="flat" cmpd="sng" w="9525">
            <a:solidFill>
              <a:srgbClr val="FF0000"/>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782" name="Google Shape;782;p43"/>
          <p:cNvSpPr/>
          <p:nvPr/>
        </p:nvSpPr>
        <p:spPr>
          <a:xfrm>
            <a:off x="1997550" y="2872275"/>
            <a:ext cx="2253900" cy="1285200"/>
          </a:xfrm>
          <a:prstGeom prst="flowChartConnector">
            <a:avLst/>
          </a:prstGeom>
          <a:noFill/>
          <a:ln cap="flat" cmpd="sng" w="9525">
            <a:solidFill>
              <a:srgbClr val="FF0000"/>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grpSp>
        <p:nvGrpSpPr>
          <p:cNvPr id="783" name="Google Shape;783;p43"/>
          <p:cNvGrpSpPr/>
          <p:nvPr/>
        </p:nvGrpSpPr>
        <p:grpSpPr>
          <a:xfrm>
            <a:off x="7580376" y="118872"/>
            <a:ext cx="1345325" cy="676693"/>
            <a:chOff x="7394239" y="178206"/>
            <a:chExt cx="1529300" cy="767400"/>
          </a:xfrm>
        </p:grpSpPr>
        <p:sp>
          <p:nvSpPr>
            <p:cNvPr id="784" name="Google Shape;784;p43"/>
            <p:cNvSpPr/>
            <p:nvPr/>
          </p:nvSpPr>
          <p:spPr>
            <a:xfrm>
              <a:off x="8148039" y="178206"/>
              <a:ext cx="775500" cy="767400"/>
            </a:xfrm>
            <a:prstGeom prst="diamond">
              <a:avLst/>
            </a:prstGeom>
            <a:noFill/>
            <a:ln cap="flat" cmpd="sng" w="76200">
              <a:solidFill>
                <a:srgbClr val="C6A03F"/>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785" name="Google Shape;785;p43"/>
            <p:cNvSpPr/>
            <p:nvPr/>
          </p:nvSpPr>
          <p:spPr>
            <a:xfrm>
              <a:off x="7394239" y="388253"/>
              <a:ext cx="1143000" cy="347400"/>
            </a:xfrm>
            <a:prstGeom prst="rect">
              <a:avLst/>
            </a:prstGeom>
            <a:solidFill>
              <a:srgbClr val="C6A03F"/>
            </a:solid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786" name="Google Shape;786;p43"/>
            <p:cNvSpPr txBox="1"/>
            <p:nvPr/>
          </p:nvSpPr>
          <p:spPr>
            <a:xfrm>
              <a:off x="7394239" y="388253"/>
              <a:ext cx="1143000" cy="347400"/>
            </a:xfrm>
            <a:prstGeom prst="rect">
              <a:avLst/>
            </a:prstGeom>
            <a:no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ctr" indent="0" lvl="0" marL="0" marR="0" rtl="0">
                <a:lnSpc>
                  <a:spcPct val="100000"/>
                </a:lnSpc>
                <a:spcBef>
                  <a:spcPts val="0"/>
                </a:spcBef>
                <a:spcAft>
                  <a:spcPts val="0"/>
                </a:spcAft>
                <a:buClr>
                  <a:srgbClr val="000000"/>
                </a:buClr>
                <a:buSzPts val="1200"/>
                <a:buFont typeface="Arial"/>
                <a:buNone/>
              </a:pPr>
              <a:r>
                <a:rPr b="0" cap="none" i="0" lang="en" strike="noStrike" sz="1200" u="none">
                  <a:solidFill>
                    <a:srgbClr val="FFFFFF"/>
                  </a:solidFill>
                  <a:latin typeface="Open Sans SemiBold"/>
                  <a:ea typeface="Open Sans SemiBold"/>
                  <a:cs typeface="Open Sans SemiBold"/>
                  <a:sym typeface="Open Sans SemiBold"/>
                </a:rPr>
                <a:t>DESIGN</a:t>
              </a:r>
              <a:endParaRPr b="0" cap="none" i="0" strike="noStrike" sz="1200" u="none">
                <a:solidFill>
                  <a:srgbClr val="FFFFFF"/>
                </a:solidFill>
                <a:latin typeface="Open Sans SemiBold"/>
                <a:ea typeface="Open Sans SemiBold"/>
                <a:cs typeface="Open Sans SemiBold"/>
                <a:sym typeface="Open Sans SemiBold"/>
              </a:endParaRPr>
            </a:p>
          </p:txBody>
        </p:sp>
      </p:grpSp>
      <p:cxnSp>
        <p:nvCxnSpPr>
          <p:cNvPr id="787" name="Google Shape;787;p43"/>
          <p:cNvCxnSpPr>
            <a:stCxn id="781" idx="5"/>
            <a:endCxn id="782" idx="1"/>
          </p:cNvCxnSpPr>
          <p:nvPr/>
        </p:nvCxnSpPr>
        <p:spPr>
          <a:xfrm>
            <a:off x="1680700" y="2940537"/>
            <a:ext cx="646800" cy="120000"/>
          </a:xfrm>
          <a:prstGeom prst="straightConnector1">
            <a:avLst/>
          </a:prstGeom>
          <a:noFill/>
          <a:ln cap="flat" cmpd="sng" w="9525">
            <a:solidFill>
              <a:srgbClr val="FF0000"/>
            </a:solidFill>
            <a:prstDash val="solid"/>
            <a:round/>
            <a:headEnd len="sm" type="none" w="sm"/>
            <a:tailEnd len="sm" type="none" w="sm"/>
          </a:ln>
        </p:spPr>
      </p:cxnSp>
      <p:sp>
        <p:nvSpPr>
          <p:cNvPr id="788" name="Google Shape;788;p43"/>
          <p:cNvSpPr txBox="1"/>
          <p:nvPr/>
        </p:nvSpPr>
        <p:spPr>
          <a:xfrm>
            <a:off x="1624500" y="645275"/>
            <a:ext cx="3000000" cy="1008600"/>
          </a:xfrm>
          <a:prstGeom prst="rect">
            <a:avLst/>
          </a:prstGeom>
          <a:noFill/>
          <a:ln>
            <a:noFill/>
          </a:ln>
        </p:spPr>
        <p:txBody>
          <a:bodyPr anchor="t"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500"/>
              <a:buFont typeface="Arial"/>
              <a:buNone/>
            </a:pPr>
            <a:r>
              <a:rPr b="1" cap="none" i="0" lang="en" strike="noStrike" sz="1500" u="sng">
                <a:solidFill>
                  <a:srgbClr val="45818E"/>
                </a:solidFill>
                <a:latin typeface="Montserrat"/>
                <a:ea typeface="Montserrat"/>
                <a:cs typeface="Montserrat"/>
                <a:sym typeface="Montserrat"/>
              </a:rPr>
              <a:t>Recommendation</a:t>
            </a:r>
            <a:r>
              <a:rPr b="1" cap="none" i="0" lang="en" strike="noStrike" sz="1500" u="none">
                <a:solidFill>
                  <a:srgbClr val="45818E"/>
                </a:solidFill>
                <a:latin typeface="Montserrat"/>
                <a:ea typeface="Montserrat"/>
                <a:cs typeface="Montserrat"/>
                <a:sym typeface="Montserrat"/>
              </a:rPr>
              <a:t>:</a:t>
            </a:r>
            <a:endParaRPr b="0" cap="none" i="0" strike="noStrike" sz="1500" u="none">
              <a:solidFill>
                <a:schemeClr val="dk1"/>
              </a:solidFill>
              <a:latin typeface="Montserrat"/>
              <a:ea typeface="Montserrat"/>
              <a:cs typeface="Montserrat"/>
              <a:sym typeface="Montserrat"/>
            </a:endParaRPr>
          </a:p>
          <a:p>
            <a:pPr algn="l" indent="-323850" lvl="0" marL="457200" marR="0" rtl="0">
              <a:lnSpc>
                <a:spcPct val="100000"/>
              </a:lnSpc>
              <a:spcBef>
                <a:spcPts val="700"/>
              </a:spcBef>
              <a:spcAft>
                <a:spcPts val="700"/>
              </a:spcAft>
              <a:buClr>
                <a:schemeClr val="dk1"/>
              </a:buClr>
              <a:buSzPts val="1500"/>
              <a:buFont typeface="Montserrat"/>
              <a:buChar char="●"/>
            </a:pPr>
            <a:r>
              <a:rPr b="0" cap="none" i="0" lang="en" strike="noStrike" sz="1500" u="none">
                <a:solidFill>
                  <a:schemeClr val="dk1"/>
                </a:solidFill>
                <a:latin typeface="Montserrat"/>
                <a:ea typeface="Montserrat"/>
                <a:cs typeface="Montserrat"/>
                <a:sym typeface="Montserrat"/>
              </a:rPr>
              <a:t>Make private request transparent(overlay)</a:t>
            </a:r>
            <a:endParaRPr b="0" cap="none" i="0" strike="noStrike" sz="1500" u="none">
              <a:solidFill>
                <a:schemeClr val="dk1"/>
              </a:solidFill>
              <a:latin typeface="Montserrat"/>
              <a:ea typeface="Montserrat"/>
              <a:cs typeface="Montserrat"/>
              <a:sym typeface="Montserrat"/>
            </a:endParaRPr>
          </a:p>
        </p:txBody>
      </p:sp>
      <p:sp>
        <p:nvSpPr>
          <p:cNvPr id="789" name="Google Shape;789;p43"/>
          <p:cNvSpPr txBox="1"/>
          <p:nvPr/>
        </p:nvSpPr>
        <p:spPr>
          <a:xfrm>
            <a:off x="2096925" y="4461350"/>
            <a:ext cx="2067000" cy="343200"/>
          </a:xfrm>
          <a:prstGeom prst="rect">
            <a:avLst/>
          </a:prstGeom>
          <a:noFill/>
          <a:ln>
            <a:noFill/>
          </a:ln>
        </p:spPr>
        <p:txBody>
          <a:bodyPr anchor="t"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000"/>
              <a:buFont typeface="Arial"/>
              <a:buNone/>
            </a:pPr>
            <a:r>
              <a:rPr b="0" cap="none" i="0" lang="en" strike="noStrike" sz="1000" u="none">
                <a:solidFill>
                  <a:schemeClr val="dk1"/>
                </a:solidFill>
                <a:latin typeface="Arial"/>
                <a:ea typeface="Arial"/>
                <a:cs typeface="Arial"/>
                <a:sym typeface="Arial"/>
              </a:rPr>
              <a:t>Private Time Request Overlay</a:t>
            </a:r>
            <a:endParaRPr b="0" cap="none" i="0" strike="noStrike" sz="1000" u="none">
              <a:solidFill>
                <a:schemeClr val="dk1"/>
              </a:solidFill>
              <a:latin typeface="Arial"/>
              <a:ea typeface="Arial"/>
              <a:cs typeface="Arial"/>
              <a:sym typeface="Arial"/>
            </a:endParaRPr>
          </a:p>
        </p:txBody>
      </p:sp>
    </p:spTree>
  </p:cSld>
  <p:clrMapOvr>
    <a:masterClrMapping/>
  </p:clrMapOvr>
</p:sld>
</file>

<file path=ppt/slides/slide44.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793" name="Shape 793"/>
        <p:cNvGrpSpPr/>
        <p:nvPr/>
      </p:nvGrpSpPr>
      <p:grpSpPr>
        <a:xfrm>
          <a:off x="0" y="0"/>
          <a:ext cx="0" cy="0"/>
          <a:chOff x="0" y="0"/>
          <a:chExt cx="0" cy="0"/>
        </a:xfrm>
      </p:grpSpPr>
      <p:sp>
        <p:nvSpPr>
          <p:cNvPr id="794" name="Google Shape;794;p44"/>
          <p:cNvSpPr txBox="1"/>
          <p:nvPr/>
        </p:nvSpPr>
        <p:spPr>
          <a:xfrm>
            <a:off x="941300" y="235400"/>
            <a:ext cx="6378300" cy="343200"/>
          </a:xfrm>
          <a:prstGeom prst="rect">
            <a:avLst/>
          </a:prstGeom>
          <a:noFill/>
          <a:ln>
            <a:noFill/>
          </a:ln>
        </p:spPr>
        <p:txBody>
          <a:bodyPr anchor="t" anchorCtr="0" bIns="91425" lIns="91425" rIns="91425" spcFirstLastPara="1" tIns="91425" wrap="square">
            <a:noAutofit/>
          </a:bodyPr>
          <a:lstStyle/>
          <a:p>
            <a:pPr algn="l" indent="0" lvl="0" marL="0" marR="0" rtl="0">
              <a:lnSpc>
                <a:spcPct val="90000"/>
              </a:lnSpc>
              <a:spcBef>
                <a:spcPts val="0"/>
              </a:spcBef>
              <a:spcAft>
                <a:spcPts val="0"/>
              </a:spcAft>
              <a:buClr>
                <a:srgbClr val="000000"/>
              </a:buClr>
              <a:buSzPts val="1800"/>
              <a:buFont typeface="Arial"/>
              <a:buNone/>
            </a:pPr>
            <a:r>
              <a:rPr b="0" cap="none" i="0" lang="en" strike="noStrike" sz="1800" u="none">
                <a:solidFill>
                  <a:schemeClr val="dk1"/>
                </a:solidFill>
                <a:latin typeface="Montserrat Medium"/>
                <a:ea typeface="Montserrat Medium"/>
                <a:cs typeface="Montserrat Medium"/>
                <a:sym typeface="Montserrat Medium"/>
              </a:rPr>
              <a:t>Request Private time on Shared Calendar - Revision</a:t>
            </a:r>
            <a:endParaRPr b="0" cap="none" i="0" strike="noStrike" sz="1800" u="none">
              <a:solidFill>
                <a:schemeClr val="dk1"/>
              </a:solidFill>
              <a:latin typeface="Montserrat Medium"/>
              <a:ea typeface="Montserrat Medium"/>
              <a:cs typeface="Montserrat Medium"/>
              <a:sym typeface="Montserrat Medium"/>
            </a:endParaRPr>
          </a:p>
          <a:p>
            <a:pPr algn="ctr" indent="0" lvl="0" marL="0" marR="0" rtl="0">
              <a:lnSpc>
                <a:spcPct val="90000"/>
              </a:lnSpc>
              <a:spcBef>
                <a:spcPts val="0"/>
              </a:spcBef>
              <a:spcAft>
                <a:spcPts val="0"/>
              </a:spcAft>
              <a:buClr>
                <a:schemeClr val="dk1"/>
              </a:buClr>
              <a:buSzPts val="1100"/>
              <a:buFont typeface="Arial"/>
              <a:buNone/>
            </a:pPr>
            <a:r>
              <a:t/>
            </a:r>
            <a:endParaRPr b="0" cap="none" i="0" strike="noStrike" sz="1800" u="none">
              <a:solidFill>
                <a:schemeClr val="dk1"/>
              </a:solidFill>
              <a:latin typeface="Montserrat Medium"/>
              <a:ea typeface="Montserrat Medium"/>
              <a:cs typeface="Montserrat Medium"/>
              <a:sym typeface="Montserrat Medium"/>
            </a:endParaRPr>
          </a:p>
          <a:p>
            <a:pPr algn="ctr" indent="0" lvl="0" marL="0" marR="0" rtl="0">
              <a:lnSpc>
                <a:spcPct val="90000"/>
              </a:lnSpc>
              <a:spcBef>
                <a:spcPts val="0"/>
              </a:spcBef>
              <a:spcAft>
                <a:spcPts val="0"/>
              </a:spcAft>
              <a:buClr>
                <a:srgbClr val="000000"/>
              </a:buClr>
              <a:buSzPts val="1800"/>
              <a:buFont typeface="Arial"/>
              <a:buNone/>
            </a:pPr>
            <a:r>
              <a:t/>
            </a:r>
            <a:endParaRPr b="0" cap="none" i="0" strike="noStrike" sz="1800" u="none">
              <a:solidFill>
                <a:schemeClr val="dk1"/>
              </a:solidFill>
              <a:latin typeface="Montserrat Medium"/>
              <a:ea typeface="Montserrat Medium"/>
              <a:cs typeface="Montserrat Medium"/>
              <a:sym typeface="Montserrat Medium"/>
            </a:endParaRPr>
          </a:p>
        </p:txBody>
      </p:sp>
      <p:pic>
        <p:nvPicPr>
          <p:cNvPr id="795" name="Google Shape;795;p44"/>
          <p:cNvPicPr preferRelativeResize="0"/>
          <p:nvPr/>
        </p:nvPicPr>
        <p:blipFill rotWithShape="1">
          <a:blip r:embed="rId3">
            <a:alphaModFix amt="10000"/>
          </a:blip>
          <a:srcRect b="0" l="0" r="0" t="0"/>
          <a:stretch/>
        </p:blipFill>
        <p:spPr>
          <a:xfrm>
            <a:off x="150075" y="1458250"/>
            <a:ext cx="1660374" cy="3340752"/>
          </a:xfrm>
          <a:prstGeom prst="rect">
            <a:avLst/>
          </a:prstGeom>
          <a:noFill/>
          <a:ln>
            <a:noFill/>
          </a:ln>
        </p:spPr>
      </p:pic>
      <p:sp>
        <p:nvSpPr>
          <p:cNvPr id="796" name="Google Shape;796;p44"/>
          <p:cNvSpPr txBox="1"/>
          <p:nvPr/>
        </p:nvSpPr>
        <p:spPr>
          <a:xfrm>
            <a:off x="180750" y="4810775"/>
            <a:ext cx="1664400" cy="363000"/>
          </a:xfrm>
          <a:prstGeom prst="rect">
            <a:avLst/>
          </a:prstGeom>
          <a:noFill/>
          <a:ln>
            <a:noFill/>
          </a:ln>
        </p:spPr>
        <p:txBody>
          <a:bodyPr anchor="t" anchorCtr="0" bIns="91425" lIns="91425" rIns="91425" spcFirstLastPara="1" tIns="91425" wrap="square">
            <a:noAutofit/>
          </a:bodyPr>
          <a:lstStyle/>
          <a:p>
            <a:pPr algn="ctr" indent="0" lvl="0" marL="0" marR="0" rtl="0">
              <a:lnSpc>
                <a:spcPct val="90000"/>
              </a:lnSpc>
              <a:spcBef>
                <a:spcPts val="0"/>
              </a:spcBef>
              <a:spcAft>
                <a:spcPts val="0"/>
              </a:spcAft>
              <a:buClr>
                <a:srgbClr val="000000"/>
              </a:buClr>
              <a:buSzPts val="1100"/>
              <a:buFont typeface="Arial"/>
              <a:buNone/>
            </a:pPr>
            <a:r>
              <a:rPr b="0" cap="none" i="0" lang="en" strike="noStrike" sz="1100" u="none">
                <a:solidFill>
                  <a:srgbClr val="EFEFEF"/>
                </a:solidFill>
                <a:latin typeface="Montserrat Medium"/>
                <a:ea typeface="Montserrat Medium"/>
                <a:cs typeface="Montserrat Medium"/>
                <a:sym typeface="Montserrat Medium"/>
              </a:rPr>
              <a:t>Calendar- Day view</a:t>
            </a:r>
            <a:endParaRPr b="0" cap="none" i="0" strike="noStrike" sz="1100" u="none">
              <a:solidFill>
                <a:srgbClr val="EFEFEF"/>
              </a:solidFill>
              <a:latin typeface="Montserrat Medium"/>
              <a:ea typeface="Montserrat Medium"/>
              <a:cs typeface="Montserrat Medium"/>
              <a:sym typeface="Montserrat Medium"/>
            </a:endParaRPr>
          </a:p>
        </p:txBody>
      </p:sp>
      <p:pic>
        <p:nvPicPr>
          <p:cNvPr id="797" name="Google Shape;797;p44"/>
          <p:cNvPicPr preferRelativeResize="0"/>
          <p:nvPr/>
        </p:nvPicPr>
        <p:blipFill rotWithShape="1">
          <a:blip r:embed="rId4">
            <a:alphaModFix amt="16000"/>
          </a:blip>
          <a:srcRect b="-65" r="12"/>
          <a:stretch/>
        </p:blipFill>
        <p:spPr>
          <a:xfrm>
            <a:off x="1997550" y="1872953"/>
            <a:ext cx="2115001" cy="2674125"/>
          </a:xfrm>
          <a:prstGeom prst="rect">
            <a:avLst/>
          </a:prstGeom>
          <a:noFill/>
          <a:ln cap="flat" cmpd="sng" w="9525">
            <a:solidFill>
              <a:srgbClr val="E69138"/>
            </a:solidFill>
            <a:prstDash val="solid"/>
            <a:round/>
            <a:headEnd len="sm" type="none" w="sm"/>
            <a:tailEnd len="sm" type="none" w="sm"/>
          </a:ln>
          <a:effectLst>
            <a:outerShdw algn="bl" blurRad="57150" dir="5400000" dist="19050" rotWithShape="0">
              <a:srgbClr val="000000">
                <a:alpha val="49803"/>
              </a:srgbClr>
            </a:outerShdw>
          </a:effectLst>
        </p:spPr>
      </p:pic>
      <p:sp>
        <p:nvSpPr>
          <p:cNvPr id="798" name="Google Shape;798;p44"/>
          <p:cNvSpPr/>
          <p:nvPr/>
        </p:nvSpPr>
        <p:spPr>
          <a:xfrm>
            <a:off x="312027" y="2576452"/>
            <a:ext cx="1603500" cy="605100"/>
          </a:xfrm>
          <a:prstGeom prst="flowChartConnector">
            <a:avLst/>
          </a:prstGeom>
          <a:noFill/>
          <a:ln cap="flat" cmpd="sng" w="9525">
            <a:solidFill>
              <a:srgbClr val="CCCCCC"/>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799" name="Google Shape;799;p44"/>
          <p:cNvSpPr/>
          <p:nvPr/>
        </p:nvSpPr>
        <p:spPr>
          <a:xfrm>
            <a:off x="1997550" y="3024675"/>
            <a:ext cx="2253900" cy="1285200"/>
          </a:xfrm>
          <a:prstGeom prst="flowChartConnector">
            <a:avLst/>
          </a:prstGeom>
          <a:noFill/>
          <a:ln cap="flat" cmpd="sng" w="9525">
            <a:solidFill>
              <a:srgbClr val="CCCCCC"/>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grpSp>
        <p:nvGrpSpPr>
          <p:cNvPr id="800" name="Google Shape;800;p44"/>
          <p:cNvGrpSpPr/>
          <p:nvPr/>
        </p:nvGrpSpPr>
        <p:grpSpPr>
          <a:xfrm>
            <a:off x="7580376" y="118872"/>
            <a:ext cx="1345325" cy="676693"/>
            <a:chOff x="7394239" y="178206"/>
            <a:chExt cx="1529300" cy="767400"/>
          </a:xfrm>
        </p:grpSpPr>
        <p:sp>
          <p:nvSpPr>
            <p:cNvPr id="801" name="Google Shape;801;p44"/>
            <p:cNvSpPr/>
            <p:nvPr/>
          </p:nvSpPr>
          <p:spPr>
            <a:xfrm>
              <a:off x="8148039" y="178206"/>
              <a:ext cx="775500" cy="767400"/>
            </a:xfrm>
            <a:prstGeom prst="diamond">
              <a:avLst/>
            </a:prstGeom>
            <a:noFill/>
            <a:ln cap="flat" cmpd="sng" w="76200">
              <a:solidFill>
                <a:srgbClr val="C6A03F"/>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802" name="Google Shape;802;p44"/>
            <p:cNvSpPr/>
            <p:nvPr/>
          </p:nvSpPr>
          <p:spPr>
            <a:xfrm>
              <a:off x="7394239" y="388253"/>
              <a:ext cx="1143000" cy="347400"/>
            </a:xfrm>
            <a:prstGeom prst="rect">
              <a:avLst/>
            </a:prstGeom>
            <a:solidFill>
              <a:srgbClr val="C6A03F"/>
            </a:solid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803" name="Google Shape;803;p44"/>
            <p:cNvSpPr txBox="1"/>
            <p:nvPr/>
          </p:nvSpPr>
          <p:spPr>
            <a:xfrm>
              <a:off x="7394239" y="388253"/>
              <a:ext cx="1143000" cy="347400"/>
            </a:xfrm>
            <a:prstGeom prst="rect">
              <a:avLst/>
            </a:prstGeom>
            <a:no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ctr" indent="0" lvl="0" marL="0" marR="0" rtl="0">
                <a:lnSpc>
                  <a:spcPct val="100000"/>
                </a:lnSpc>
                <a:spcBef>
                  <a:spcPts val="0"/>
                </a:spcBef>
                <a:spcAft>
                  <a:spcPts val="0"/>
                </a:spcAft>
                <a:buClr>
                  <a:srgbClr val="000000"/>
                </a:buClr>
                <a:buSzPts val="1200"/>
                <a:buFont typeface="Arial"/>
                <a:buNone/>
              </a:pPr>
              <a:r>
                <a:rPr b="0" cap="none" i="0" lang="en" strike="noStrike" sz="1200" u="none">
                  <a:solidFill>
                    <a:srgbClr val="FFFFFF"/>
                  </a:solidFill>
                  <a:latin typeface="Open Sans SemiBold"/>
                  <a:ea typeface="Open Sans SemiBold"/>
                  <a:cs typeface="Open Sans SemiBold"/>
                  <a:sym typeface="Open Sans SemiBold"/>
                </a:rPr>
                <a:t>DESIGN</a:t>
              </a:r>
              <a:endParaRPr b="0" cap="none" i="0" strike="noStrike" sz="1200" u="none">
                <a:solidFill>
                  <a:srgbClr val="FFFFFF"/>
                </a:solidFill>
                <a:latin typeface="Open Sans SemiBold"/>
                <a:ea typeface="Open Sans SemiBold"/>
                <a:cs typeface="Open Sans SemiBold"/>
                <a:sym typeface="Open Sans SemiBold"/>
              </a:endParaRPr>
            </a:p>
          </p:txBody>
        </p:sp>
      </p:grpSp>
      <p:cxnSp>
        <p:nvCxnSpPr>
          <p:cNvPr id="804" name="Google Shape;804;p44"/>
          <p:cNvCxnSpPr>
            <a:stCxn id="798" idx="5"/>
            <a:endCxn id="799" idx="1"/>
          </p:cNvCxnSpPr>
          <p:nvPr/>
        </p:nvCxnSpPr>
        <p:spPr>
          <a:xfrm>
            <a:off x="1680700" y="3092937"/>
            <a:ext cx="646800" cy="120000"/>
          </a:xfrm>
          <a:prstGeom prst="straightConnector1">
            <a:avLst/>
          </a:prstGeom>
          <a:noFill/>
          <a:ln cap="flat" cmpd="sng" w="9525">
            <a:solidFill>
              <a:srgbClr val="CCCCCC"/>
            </a:solidFill>
            <a:prstDash val="solid"/>
            <a:round/>
            <a:headEnd len="sm" type="none" w="sm"/>
            <a:tailEnd len="sm" type="none" w="sm"/>
          </a:ln>
        </p:spPr>
      </p:cxnSp>
      <p:sp>
        <p:nvSpPr>
          <p:cNvPr id="805" name="Google Shape;805;p44"/>
          <p:cNvSpPr txBox="1"/>
          <p:nvPr/>
        </p:nvSpPr>
        <p:spPr>
          <a:xfrm>
            <a:off x="1624500" y="721475"/>
            <a:ext cx="3000000" cy="1008600"/>
          </a:xfrm>
          <a:prstGeom prst="rect">
            <a:avLst/>
          </a:prstGeom>
          <a:noFill/>
          <a:ln>
            <a:noFill/>
          </a:ln>
        </p:spPr>
        <p:txBody>
          <a:bodyPr anchor="t"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500"/>
              <a:buFont typeface="Arial"/>
              <a:buNone/>
            </a:pPr>
            <a:r>
              <a:rPr b="1" cap="none" i="0" lang="en" strike="noStrike" sz="1500" u="sng">
                <a:solidFill>
                  <a:srgbClr val="EFEFEF"/>
                </a:solidFill>
                <a:latin typeface="Montserrat"/>
                <a:ea typeface="Montserrat"/>
                <a:cs typeface="Montserrat"/>
                <a:sym typeface="Montserrat"/>
              </a:rPr>
              <a:t>Recommendations</a:t>
            </a:r>
            <a:r>
              <a:rPr b="1" cap="none" i="0" lang="en" strike="noStrike" sz="1500" u="none">
                <a:solidFill>
                  <a:srgbClr val="EFEFEF"/>
                </a:solidFill>
                <a:latin typeface="Montserrat"/>
                <a:ea typeface="Montserrat"/>
                <a:cs typeface="Montserrat"/>
                <a:sym typeface="Montserrat"/>
              </a:rPr>
              <a:t>:</a:t>
            </a:r>
            <a:endParaRPr b="0" cap="none" i="0" strike="noStrike" sz="1500" u="none">
              <a:solidFill>
                <a:srgbClr val="EFEFEF"/>
              </a:solidFill>
              <a:latin typeface="Montserrat"/>
              <a:ea typeface="Montserrat"/>
              <a:cs typeface="Montserrat"/>
              <a:sym typeface="Montserrat"/>
            </a:endParaRPr>
          </a:p>
          <a:p>
            <a:pPr algn="l" indent="-323850" lvl="0" marL="457200" marR="0" rtl="0">
              <a:lnSpc>
                <a:spcPct val="100000"/>
              </a:lnSpc>
              <a:spcBef>
                <a:spcPts val="700"/>
              </a:spcBef>
              <a:spcAft>
                <a:spcPts val="700"/>
              </a:spcAft>
              <a:buClr>
                <a:srgbClr val="EFEFEF"/>
              </a:buClr>
              <a:buSzPts val="1500"/>
              <a:buFont typeface="Montserrat"/>
              <a:buChar char="●"/>
            </a:pPr>
            <a:r>
              <a:rPr b="0" cap="none" i="0" lang="en" strike="noStrike" sz="1500" u="none">
                <a:solidFill>
                  <a:srgbClr val="EFEFEF"/>
                </a:solidFill>
                <a:latin typeface="Montserrat"/>
                <a:ea typeface="Montserrat"/>
                <a:cs typeface="Montserrat"/>
                <a:sym typeface="Montserrat"/>
              </a:rPr>
              <a:t>Make private request transparent(overlay)</a:t>
            </a:r>
            <a:endParaRPr b="0" cap="none" i="0" strike="noStrike" sz="1500" u="none">
              <a:solidFill>
                <a:srgbClr val="EFEFEF"/>
              </a:solidFill>
              <a:latin typeface="Montserrat"/>
              <a:ea typeface="Montserrat"/>
              <a:cs typeface="Montserrat"/>
              <a:sym typeface="Montserrat"/>
            </a:endParaRPr>
          </a:p>
        </p:txBody>
      </p:sp>
      <p:sp>
        <p:nvSpPr>
          <p:cNvPr id="806" name="Google Shape;806;p44"/>
          <p:cNvSpPr txBox="1"/>
          <p:nvPr/>
        </p:nvSpPr>
        <p:spPr>
          <a:xfrm>
            <a:off x="4941463" y="4752563"/>
            <a:ext cx="1664400" cy="363000"/>
          </a:xfrm>
          <a:prstGeom prst="rect">
            <a:avLst/>
          </a:prstGeom>
          <a:noFill/>
          <a:ln>
            <a:noFill/>
          </a:ln>
        </p:spPr>
        <p:txBody>
          <a:bodyPr anchor="t" anchorCtr="0" bIns="91425" lIns="91425" rIns="91425" spcFirstLastPara="1" tIns="91425" wrap="square">
            <a:noAutofit/>
          </a:bodyPr>
          <a:lstStyle/>
          <a:p>
            <a:pPr algn="ctr" indent="0" lvl="0" marL="0" marR="0" rtl="0">
              <a:lnSpc>
                <a:spcPct val="90000"/>
              </a:lnSpc>
              <a:spcBef>
                <a:spcPts val="0"/>
              </a:spcBef>
              <a:spcAft>
                <a:spcPts val="0"/>
              </a:spcAft>
              <a:buClr>
                <a:srgbClr val="000000"/>
              </a:buClr>
              <a:buSzPts val="1100"/>
              <a:buFont typeface="Arial"/>
              <a:buNone/>
            </a:pPr>
            <a:r>
              <a:rPr b="0" cap="none" i="0" lang="en" strike="noStrike" sz="1100" u="none">
                <a:solidFill>
                  <a:srgbClr val="000000"/>
                </a:solidFill>
                <a:latin typeface="Montserrat Medium"/>
                <a:ea typeface="Montserrat Medium"/>
                <a:cs typeface="Montserrat Medium"/>
                <a:sym typeface="Montserrat Medium"/>
              </a:rPr>
              <a:t>Calendar- Add Event</a:t>
            </a:r>
            <a:endParaRPr b="0" cap="none" i="0" strike="noStrike" sz="1100" u="none">
              <a:solidFill>
                <a:srgbClr val="000000"/>
              </a:solidFill>
              <a:latin typeface="Montserrat Medium"/>
              <a:ea typeface="Montserrat Medium"/>
              <a:cs typeface="Montserrat Medium"/>
              <a:sym typeface="Montserrat Medium"/>
            </a:endParaRPr>
          </a:p>
        </p:txBody>
      </p:sp>
      <p:pic>
        <p:nvPicPr>
          <p:cNvPr id="807" name="Google Shape;807;p44"/>
          <p:cNvPicPr preferRelativeResize="0"/>
          <p:nvPr/>
        </p:nvPicPr>
        <p:blipFill rotWithShape="1">
          <a:blip r:embed="rId5">
            <a:alphaModFix/>
          </a:blip>
          <a:srcRect b="-28" r="-55"/>
          <a:stretch/>
        </p:blipFill>
        <p:spPr>
          <a:xfrm>
            <a:off x="6791550" y="1633927"/>
            <a:ext cx="1913033" cy="2674126"/>
          </a:xfrm>
          <a:prstGeom prst="rect">
            <a:avLst/>
          </a:prstGeom>
          <a:noFill/>
          <a:ln cap="flat" cmpd="sng" w="9525">
            <a:solidFill>
              <a:srgbClr val="E69138"/>
            </a:solidFill>
            <a:prstDash val="solid"/>
            <a:round/>
            <a:headEnd len="sm" type="none" w="sm"/>
            <a:tailEnd len="sm" type="none" w="sm"/>
          </a:ln>
          <a:effectLst>
            <a:outerShdw algn="bl" blurRad="57150" dir="5400000" dist="19050" rotWithShape="0">
              <a:srgbClr val="000000">
                <a:alpha val="49803"/>
              </a:srgbClr>
            </a:outerShdw>
          </a:effectLst>
        </p:spPr>
      </p:pic>
      <p:pic>
        <p:nvPicPr>
          <p:cNvPr id="808" name="Google Shape;808;p44"/>
          <p:cNvPicPr preferRelativeResize="0"/>
          <p:nvPr/>
        </p:nvPicPr>
        <p:blipFill rotWithShape="1">
          <a:blip r:embed="rId6">
            <a:alphaModFix/>
          </a:blip>
          <a:srcRect b="0" l="0" r="0" t="0"/>
          <a:stretch/>
        </p:blipFill>
        <p:spPr>
          <a:xfrm>
            <a:off x="4857375" y="1357575"/>
            <a:ext cx="1746942" cy="3413100"/>
          </a:xfrm>
          <a:prstGeom prst="rect">
            <a:avLst/>
          </a:prstGeom>
          <a:noFill/>
          <a:ln>
            <a:noFill/>
          </a:ln>
        </p:spPr>
      </p:pic>
      <p:sp>
        <p:nvSpPr>
          <p:cNvPr id="809" name="Google Shape;809;p44"/>
          <p:cNvSpPr/>
          <p:nvPr/>
        </p:nvSpPr>
        <p:spPr>
          <a:xfrm>
            <a:off x="5058475" y="3960500"/>
            <a:ext cx="1336500" cy="512400"/>
          </a:xfrm>
          <a:prstGeom prst="flowChartConnector">
            <a:avLst/>
          </a:prstGeom>
          <a:noFill/>
          <a:ln cap="flat" cmpd="sng" w="9525">
            <a:solidFill>
              <a:srgbClr val="FF0000"/>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810" name="Google Shape;810;p44"/>
          <p:cNvSpPr/>
          <p:nvPr/>
        </p:nvSpPr>
        <p:spPr>
          <a:xfrm>
            <a:off x="8047925" y="1633925"/>
            <a:ext cx="617400" cy="363000"/>
          </a:xfrm>
          <a:prstGeom prst="flowChartConnector">
            <a:avLst/>
          </a:prstGeom>
          <a:noFill/>
          <a:ln cap="flat" cmpd="sng" w="9525">
            <a:solidFill>
              <a:srgbClr val="FF0000"/>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811" name="Google Shape;811;p44"/>
          <p:cNvSpPr txBox="1"/>
          <p:nvPr/>
        </p:nvSpPr>
        <p:spPr>
          <a:xfrm>
            <a:off x="6177250" y="737013"/>
            <a:ext cx="3633600" cy="676800"/>
          </a:xfrm>
          <a:prstGeom prst="rect">
            <a:avLst/>
          </a:prstGeom>
          <a:noFill/>
          <a:ln>
            <a:noFill/>
          </a:ln>
        </p:spPr>
        <p:txBody>
          <a:bodyPr anchor="t"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500"/>
              <a:buFont typeface="Arial"/>
              <a:buNone/>
            </a:pPr>
            <a:r>
              <a:rPr b="1" cap="none" i="0" lang="en" strike="noStrike" sz="1500" u="sng">
                <a:solidFill>
                  <a:srgbClr val="45818E"/>
                </a:solidFill>
                <a:latin typeface="Montserrat"/>
                <a:ea typeface="Montserrat"/>
                <a:cs typeface="Montserrat"/>
                <a:sym typeface="Montserrat"/>
              </a:rPr>
              <a:t>Enhancement</a:t>
            </a:r>
            <a:r>
              <a:rPr b="1" cap="none" i="0" lang="en" strike="noStrike" sz="1500" u="none">
                <a:solidFill>
                  <a:srgbClr val="45818E"/>
                </a:solidFill>
                <a:latin typeface="Montserrat"/>
                <a:ea typeface="Montserrat"/>
                <a:cs typeface="Montserrat"/>
                <a:sym typeface="Montserrat"/>
              </a:rPr>
              <a:t>:</a:t>
            </a:r>
            <a:endParaRPr b="1" cap="none" i="0" strike="noStrike" sz="1500" u="none">
              <a:solidFill>
                <a:srgbClr val="45818E"/>
              </a:solidFill>
              <a:latin typeface="Montserrat"/>
              <a:ea typeface="Montserrat"/>
              <a:cs typeface="Montserrat"/>
              <a:sym typeface="Montserrat"/>
            </a:endParaRPr>
          </a:p>
          <a:p>
            <a:pPr algn="l" indent="-323850" lvl="0" marL="457200" marR="0" rtl="0">
              <a:lnSpc>
                <a:spcPct val="100000"/>
              </a:lnSpc>
              <a:spcBef>
                <a:spcPts val="700"/>
              </a:spcBef>
              <a:spcAft>
                <a:spcPts val="0"/>
              </a:spcAft>
              <a:buClr>
                <a:schemeClr val="dk1"/>
              </a:buClr>
              <a:buSzPts val="1500"/>
              <a:buFont typeface="Montserrat"/>
              <a:buChar char="●"/>
            </a:pPr>
            <a:r>
              <a:rPr b="0" cap="none" i="0" lang="en" strike="noStrike" sz="1500" u="none">
                <a:solidFill>
                  <a:schemeClr val="dk1"/>
                </a:solidFill>
                <a:latin typeface="Montserrat"/>
                <a:ea typeface="Montserrat"/>
                <a:cs typeface="Montserrat"/>
                <a:sym typeface="Montserrat"/>
              </a:rPr>
              <a:t>Moved submit button </a:t>
            </a:r>
            <a:endParaRPr b="1" cap="none" i="0" strike="noStrike" sz="1500" u="none">
              <a:solidFill>
                <a:srgbClr val="45818E"/>
              </a:solidFill>
              <a:latin typeface="Montserrat"/>
              <a:ea typeface="Montserrat"/>
              <a:cs typeface="Montserrat"/>
              <a:sym typeface="Montserrat"/>
            </a:endParaRPr>
          </a:p>
          <a:p>
            <a:pPr algn="l" indent="0" lvl="0" marL="457200" marR="0" rtl="0">
              <a:lnSpc>
                <a:spcPct val="100000"/>
              </a:lnSpc>
              <a:spcBef>
                <a:spcPts val="700"/>
              </a:spcBef>
              <a:spcAft>
                <a:spcPts val="700"/>
              </a:spcAft>
              <a:buClr>
                <a:srgbClr val="000000"/>
              </a:buClr>
              <a:buSzPts val="1500"/>
              <a:buFont typeface="Arial"/>
              <a:buNone/>
            </a:pPr>
            <a:r>
              <a:t/>
            </a:r>
            <a:endParaRPr b="0" cap="none" i="0" strike="noStrike" sz="1500" u="none">
              <a:solidFill>
                <a:schemeClr val="dk1"/>
              </a:solidFill>
              <a:latin typeface="Montserrat"/>
              <a:ea typeface="Montserrat"/>
              <a:cs typeface="Montserrat"/>
              <a:sym typeface="Montserrat"/>
            </a:endParaRPr>
          </a:p>
        </p:txBody>
      </p:sp>
      <p:cxnSp>
        <p:nvCxnSpPr>
          <p:cNvPr id="812" name="Google Shape;812;p44"/>
          <p:cNvCxnSpPr>
            <a:stCxn id="809" idx="6"/>
            <a:endCxn id="810" idx="2"/>
          </p:cNvCxnSpPr>
          <p:nvPr/>
        </p:nvCxnSpPr>
        <p:spPr>
          <a:xfrm flipH="1" rot="10800000">
            <a:off x="6394975" y="1815500"/>
            <a:ext cx="1653000" cy="2401200"/>
          </a:xfrm>
          <a:prstGeom prst="straightConnector1">
            <a:avLst/>
          </a:prstGeom>
          <a:noFill/>
          <a:ln cap="flat" cmpd="sng" w="9525">
            <a:solidFill>
              <a:srgbClr val="FF0000"/>
            </a:solidFill>
            <a:prstDash val="solid"/>
            <a:round/>
            <a:headEnd len="sm" type="none" w="sm"/>
            <a:tailEnd len="sm" type="none" w="sm"/>
          </a:ln>
        </p:spPr>
      </p:cxnSp>
      <p:sp>
        <p:nvSpPr>
          <p:cNvPr id="813" name="Google Shape;813;p44"/>
          <p:cNvSpPr txBox="1"/>
          <p:nvPr/>
        </p:nvSpPr>
        <p:spPr>
          <a:xfrm>
            <a:off x="6870063" y="4256775"/>
            <a:ext cx="1834500" cy="432300"/>
          </a:xfrm>
          <a:prstGeom prst="rect">
            <a:avLst/>
          </a:prstGeom>
          <a:noFill/>
          <a:ln>
            <a:noFill/>
          </a:ln>
        </p:spPr>
        <p:txBody>
          <a:bodyPr anchor="t"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000"/>
              <a:buFont typeface="Arial"/>
              <a:buNone/>
            </a:pPr>
            <a:r>
              <a:rPr b="0" cap="none" i="0" lang="en" strike="noStrike" sz="1000" u="none">
                <a:solidFill>
                  <a:schemeClr val="dk1"/>
                </a:solidFill>
                <a:latin typeface="Arial"/>
                <a:ea typeface="Arial"/>
                <a:cs typeface="Arial"/>
                <a:sym typeface="Arial"/>
              </a:rPr>
              <a:t>Repositioned save button</a:t>
            </a:r>
            <a:endParaRPr b="0" cap="none" i="0" strike="noStrike" sz="1000" u="none">
              <a:solidFill>
                <a:schemeClr val="dk1"/>
              </a:solidFill>
              <a:latin typeface="Arial"/>
              <a:ea typeface="Arial"/>
              <a:cs typeface="Arial"/>
              <a:sym typeface="Arial"/>
            </a:endParaRPr>
          </a:p>
        </p:txBody>
      </p:sp>
    </p:spTree>
  </p:cSld>
  <p:clrMapOvr>
    <a:masterClrMapping/>
  </p:clrMapOvr>
</p:sld>
</file>

<file path=ppt/slides/slide45.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show="0">
  <p:cSld>
    <p:spTree>
      <p:nvGrpSpPr>
        <p:cNvPr id="817" name="Shape 817"/>
        <p:cNvGrpSpPr/>
        <p:nvPr/>
      </p:nvGrpSpPr>
      <p:grpSpPr>
        <a:xfrm>
          <a:off x="0" y="0"/>
          <a:ext cx="0" cy="0"/>
          <a:chOff x="0" y="0"/>
          <a:chExt cx="0" cy="0"/>
        </a:xfrm>
      </p:grpSpPr>
      <p:sp>
        <p:nvSpPr>
          <p:cNvPr id="818" name="Google Shape;818;p45"/>
          <p:cNvSpPr txBox="1"/>
          <p:nvPr/>
        </p:nvSpPr>
        <p:spPr>
          <a:xfrm>
            <a:off x="2060475" y="235400"/>
            <a:ext cx="5259300" cy="343200"/>
          </a:xfrm>
          <a:prstGeom prst="rect">
            <a:avLst/>
          </a:prstGeom>
          <a:noFill/>
          <a:ln>
            <a:noFill/>
          </a:ln>
        </p:spPr>
        <p:txBody>
          <a:bodyPr anchor="t" anchorCtr="0" bIns="91425" lIns="91425" rIns="91425" spcFirstLastPara="1" tIns="91425" wrap="square">
            <a:noAutofit/>
          </a:bodyPr>
          <a:lstStyle/>
          <a:p>
            <a:pPr algn="ctr" indent="0" lvl="0" marL="0" marR="0" rtl="0">
              <a:lnSpc>
                <a:spcPct val="90000"/>
              </a:lnSpc>
              <a:spcBef>
                <a:spcPts val="0"/>
              </a:spcBef>
              <a:spcAft>
                <a:spcPts val="0"/>
              </a:spcAft>
              <a:buClr>
                <a:srgbClr val="000000"/>
              </a:buClr>
              <a:buSzPts val="1800"/>
              <a:buFont typeface="Arial"/>
              <a:buNone/>
            </a:pPr>
            <a:r>
              <a:rPr b="0" cap="none" i="0" lang="en" strike="noStrike" sz="1800" u="none">
                <a:solidFill>
                  <a:schemeClr val="dk1"/>
                </a:solidFill>
                <a:latin typeface="Montserrat Medium"/>
                <a:ea typeface="Montserrat Medium"/>
                <a:cs typeface="Montserrat Medium"/>
                <a:sym typeface="Montserrat Medium"/>
              </a:rPr>
              <a:t>Request Private time on Shared Calendar</a:t>
            </a:r>
            <a:endParaRPr b="0" cap="none" i="0" strike="noStrike" sz="1800" u="none">
              <a:solidFill>
                <a:srgbClr val="000000"/>
              </a:solidFill>
              <a:latin typeface="Montserrat Medium"/>
              <a:ea typeface="Montserrat Medium"/>
              <a:cs typeface="Montserrat Medium"/>
              <a:sym typeface="Montserrat Medium"/>
            </a:endParaRPr>
          </a:p>
        </p:txBody>
      </p:sp>
      <p:pic>
        <p:nvPicPr>
          <p:cNvPr id="819" name="Google Shape;819;p45"/>
          <p:cNvPicPr preferRelativeResize="0"/>
          <p:nvPr/>
        </p:nvPicPr>
        <p:blipFill rotWithShape="1">
          <a:blip r:embed="rId3">
            <a:alphaModFix/>
          </a:blip>
          <a:srcRect b="0" l="0" r="0" t="0"/>
          <a:stretch/>
        </p:blipFill>
        <p:spPr>
          <a:xfrm>
            <a:off x="5026875" y="924850"/>
            <a:ext cx="1660374" cy="3340752"/>
          </a:xfrm>
          <a:prstGeom prst="rect">
            <a:avLst/>
          </a:prstGeom>
          <a:noFill/>
          <a:ln>
            <a:noFill/>
          </a:ln>
        </p:spPr>
      </p:pic>
      <p:sp>
        <p:nvSpPr>
          <p:cNvPr id="820" name="Google Shape;820;p45"/>
          <p:cNvSpPr txBox="1"/>
          <p:nvPr/>
        </p:nvSpPr>
        <p:spPr>
          <a:xfrm>
            <a:off x="5057550" y="4277375"/>
            <a:ext cx="1664400" cy="363000"/>
          </a:xfrm>
          <a:prstGeom prst="rect">
            <a:avLst/>
          </a:prstGeom>
          <a:noFill/>
          <a:ln>
            <a:noFill/>
          </a:ln>
        </p:spPr>
        <p:txBody>
          <a:bodyPr anchor="t" anchorCtr="0" bIns="91425" lIns="91425" rIns="91425" spcFirstLastPara="1" tIns="91425" wrap="square">
            <a:noAutofit/>
          </a:bodyPr>
          <a:lstStyle/>
          <a:p>
            <a:pPr algn="ctr" indent="0" lvl="0" marL="0" marR="0" rtl="0">
              <a:lnSpc>
                <a:spcPct val="90000"/>
              </a:lnSpc>
              <a:spcBef>
                <a:spcPts val="0"/>
              </a:spcBef>
              <a:spcAft>
                <a:spcPts val="0"/>
              </a:spcAft>
              <a:buClr>
                <a:srgbClr val="000000"/>
              </a:buClr>
              <a:buSzPts val="1100"/>
              <a:buFont typeface="Arial"/>
              <a:buNone/>
            </a:pPr>
            <a:r>
              <a:rPr b="0" cap="none" i="0" lang="en" strike="noStrike" sz="1100" u="none">
                <a:solidFill>
                  <a:srgbClr val="000000"/>
                </a:solidFill>
                <a:latin typeface="Montserrat Medium"/>
                <a:ea typeface="Montserrat Medium"/>
                <a:cs typeface="Montserrat Medium"/>
                <a:sym typeface="Montserrat Medium"/>
              </a:rPr>
              <a:t>Calendar- Day view</a:t>
            </a:r>
            <a:endParaRPr b="0" cap="none" i="0" strike="noStrike" sz="1100" u="none">
              <a:solidFill>
                <a:srgbClr val="000000"/>
              </a:solidFill>
              <a:latin typeface="Montserrat Medium"/>
              <a:ea typeface="Montserrat Medium"/>
              <a:cs typeface="Montserrat Medium"/>
              <a:sym typeface="Montserrat Medium"/>
            </a:endParaRPr>
          </a:p>
        </p:txBody>
      </p:sp>
      <p:sp>
        <p:nvSpPr>
          <p:cNvPr id="821" name="Google Shape;821;p45"/>
          <p:cNvSpPr txBox="1"/>
          <p:nvPr/>
        </p:nvSpPr>
        <p:spPr>
          <a:xfrm>
            <a:off x="828913" y="4254588"/>
            <a:ext cx="1664400" cy="363000"/>
          </a:xfrm>
          <a:prstGeom prst="rect">
            <a:avLst/>
          </a:prstGeom>
          <a:noFill/>
          <a:ln>
            <a:noFill/>
          </a:ln>
        </p:spPr>
        <p:txBody>
          <a:bodyPr anchor="t" anchorCtr="0" bIns="91425" lIns="91425" rIns="91425" spcFirstLastPara="1" tIns="91425" wrap="square">
            <a:noAutofit/>
          </a:bodyPr>
          <a:lstStyle/>
          <a:p>
            <a:pPr algn="ctr" indent="0" lvl="0" marL="0" marR="0" rtl="0">
              <a:lnSpc>
                <a:spcPct val="90000"/>
              </a:lnSpc>
              <a:spcBef>
                <a:spcPts val="0"/>
              </a:spcBef>
              <a:spcAft>
                <a:spcPts val="0"/>
              </a:spcAft>
              <a:buClr>
                <a:srgbClr val="000000"/>
              </a:buClr>
              <a:buSzPts val="1100"/>
              <a:buFont typeface="Arial"/>
              <a:buNone/>
            </a:pPr>
            <a:r>
              <a:rPr b="0" cap="none" i="0" lang="en" strike="noStrike" sz="1100" u="none">
                <a:solidFill>
                  <a:srgbClr val="000000"/>
                </a:solidFill>
                <a:latin typeface="Montserrat Medium"/>
                <a:ea typeface="Montserrat Medium"/>
                <a:cs typeface="Montserrat Medium"/>
                <a:sym typeface="Montserrat Medium"/>
              </a:rPr>
              <a:t>Calendar- Add Event</a:t>
            </a:r>
            <a:endParaRPr b="0" cap="none" i="0" strike="noStrike" sz="1100" u="none">
              <a:solidFill>
                <a:srgbClr val="000000"/>
              </a:solidFill>
              <a:latin typeface="Montserrat Medium"/>
              <a:ea typeface="Montserrat Medium"/>
              <a:cs typeface="Montserrat Medium"/>
              <a:sym typeface="Montserrat Medium"/>
            </a:endParaRPr>
          </a:p>
        </p:txBody>
      </p:sp>
      <p:pic>
        <p:nvPicPr>
          <p:cNvPr id="822" name="Google Shape;822;p45"/>
          <p:cNvPicPr preferRelativeResize="0"/>
          <p:nvPr/>
        </p:nvPicPr>
        <p:blipFill rotWithShape="1">
          <a:blip r:embed="rId4">
            <a:alphaModFix/>
          </a:blip>
          <a:srcRect b="-28" r="-55"/>
          <a:stretch/>
        </p:blipFill>
        <p:spPr>
          <a:xfrm>
            <a:off x="2679000" y="1135938"/>
            <a:ext cx="1664400" cy="2326582"/>
          </a:xfrm>
          <a:prstGeom prst="rect">
            <a:avLst/>
          </a:prstGeom>
          <a:noFill/>
          <a:ln cap="flat" cmpd="sng" w="9525">
            <a:solidFill>
              <a:srgbClr val="E69138"/>
            </a:solidFill>
            <a:prstDash val="solid"/>
            <a:round/>
            <a:headEnd len="sm" type="none" w="sm"/>
            <a:tailEnd len="sm" type="none" w="sm"/>
          </a:ln>
          <a:effectLst>
            <a:outerShdw algn="bl" blurRad="57150" dir="5400000" dist="19050" rotWithShape="0">
              <a:srgbClr val="000000">
                <a:alpha val="49803"/>
              </a:srgbClr>
            </a:outerShdw>
          </a:effectLst>
        </p:spPr>
      </p:pic>
      <p:pic>
        <p:nvPicPr>
          <p:cNvPr id="823" name="Google Shape;823;p45"/>
          <p:cNvPicPr preferRelativeResize="0"/>
          <p:nvPr/>
        </p:nvPicPr>
        <p:blipFill rotWithShape="1">
          <a:blip r:embed="rId5">
            <a:alphaModFix/>
          </a:blip>
          <a:srcRect b="-65" r="12"/>
          <a:stretch/>
        </p:blipFill>
        <p:spPr>
          <a:xfrm>
            <a:off x="6874350" y="1987699"/>
            <a:ext cx="1479674" cy="1870849"/>
          </a:xfrm>
          <a:prstGeom prst="rect">
            <a:avLst/>
          </a:prstGeom>
          <a:noFill/>
          <a:ln cap="flat" cmpd="sng" w="9525">
            <a:solidFill>
              <a:srgbClr val="E69138"/>
            </a:solidFill>
            <a:prstDash val="solid"/>
            <a:round/>
            <a:headEnd len="sm" type="none" w="sm"/>
            <a:tailEnd len="sm" type="none" w="sm"/>
          </a:ln>
          <a:effectLst>
            <a:outerShdw algn="bl" blurRad="57150" dir="5400000" dist="19050" rotWithShape="0">
              <a:srgbClr val="000000">
                <a:alpha val="49803"/>
              </a:srgbClr>
            </a:outerShdw>
          </a:effectLst>
        </p:spPr>
      </p:pic>
      <p:pic>
        <p:nvPicPr>
          <p:cNvPr id="824" name="Google Shape;824;p45"/>
          <p:cNvPicPr preferRelativeResize="0"/>
          <p:nvPr/>
        </p:nvPicPr>
        <p:blipFill rotWithShape="1">
          <a:blip r:embed="rId6">
            <a:alphaModFix/>
          </a:blip>
          <a:srcRect b="0" l="0" r="0" t="0"/>
          <a:stretch/>
        </p:blipFill>
        <p:spPr>
          <a:xfrm>
            <a:off x="744825" y="859600"/>
            <a:ext cx="1746942" cy="3413100"/>
          </a:xfrm>
          <a:prstGeom prst="rect">
            <a:avLst/>
          </a:prstGeom>
          <a:noFill/>
          <a:ln>
            <a:noFill/>
          </a:ln>
        </p:spPr>
      </p:pic>
      <p:sp>
        <p:nvSpPr>
          <p:cNvPr id="825" name="Google Shape;825;p45"/>
          <p:cNvSpPr/>
          <p:nvPr/>
        </p:nvSpPr>
        <p:spPr>
          <a:xfrm>
            <a:off x="945925" y="3462525"/>
            <a:ext cx="1336500" cy="512400"/>
          </a:xfrm>
          <a:prstGeom prst="flowChartConnector">
            <a:avLst/>
          </a:prstGeom>
          <a:noFill/>
          <a:ln cap="flat" cmpd="sng" w="9525">
            <a:solidFill>
              <a:srgbClr val="FF0000"/>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826" name="Google Shape;826;p45"/>
          <p:cNvSpPr/>
          <p:nvPr/>
        </p:nvSpPr>
        <p:spPr>
          <a:xfrm>
            <a:off x="1550275" y="1751975"/>
            <a:ext cx="746100" cy="512400"/>
          </a:xfrm>
          <a:prstGeom prst="flowChartConnector">
            <a:avLst/>
          </a:prstGeom>
          <a:noFill/>
          <a:ln cap="flat" cmpd="sng" w="9525">
            <a:solidFill>
              <a:srgbClr val="FF0000"/>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827" name="Google Shape;827;p45"/>
          <p:cNvSpPr/>
          <p:nvPr/>
        </p:nvSpPr>
        <p:spPr>
          <a:xfrm>
            <a:off x="2842950" y="2043069"/>
            <a:ext cx="1336500" cy="1288200"/>
          </a:xfrm>
          <a:prstGeom prst="flowChartConnector">
            <a:avLst/>
          </a:prstGeom>
          <a:noFill/>
          <a:ln cap="flat" cmpd="sng" w="9525">
            <a:solidFill>
              <a:srgbClr val="FF0000"/>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828" name="Google Shape;828;p45"/>
          <p:cNvSpPr/>
          <p:nvPr/>
        </p:nvSpPr>
        <p:spPr>
          <a:xfrm>
            <a:off x="3725925" y="1074250"/>
            <a:ext cx="617400" cy="363000"/>
          </a:xfrm>
          <a:prstGeom prst="flowChartConnector">
            <a:avLst/>
          </a:prstGeom>
          <a:noFill/>
          <a:ln cap="flat" cmpd="sng" w="9525">
            <a:solidFill>
              <a:srgbClr val="FF0000"/>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829" name="Google Shape;829;p45"/>
          <p:cNvSpPr/>
          <p:nvPr/>
        </p:nvSpPr>
        <p:spPr>
          <a:xfrm>
            <a:off x="5188827" y="2043052"/>
            <a:ext cx="1603500" cy="605100"/>
          </a:xfrm>
          <a:prstGeom prst="flowChartConnector">
            <a:avLst/>
          </a:prstGeom>
          <a:noFill/>
          <a:ln cap="flat" cmpd="sng" w="9525">
            <a:solidFill>
              <a:srgbClr val="FF0000"/>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830" name="Google Shape;830;p45"/>
          <p:cNvSpPr/>
          <p:nvPr/>
        </p:nvSpPr>
        <p:spPr>
          <a:xfrm>
            <a:off x="6669000" y="2726175"/>
            <a:ext cx="1831200" cy="1132500"/>
          </a:xfrm>
          <a:prstGeom prst="flowChartConnector">
            <a:avLst/>
          </a:prstGeom>
          <a:noFill/>
          <a:ln cap="flat" cmpd="sng" w="9525">
            <a:solidFill>
              <a:srgbClr val="FF0000"/>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grpSp>
        <p:nvGrpSpPr>
          <p:cNvPr id="831" name="Google Shape;831;p45"/>
          <p:cNvGrpSpPr/>
          <p:nvPr/>
        </p:nvGrpSpPr>
        <p:grpSpPr>
          <a:xfrm>
            <a:off x="7580376" y="118872"/>
            <a:ext cx="1345325" cy="676693"/>
            <a:chOff x="7394239" y="178206"/>
            <a:chExt cx="1529300" cy="767400"/>
          </a:xfrm>
        </p:grpSpPr>
        <p:sp>
          <p:nvSpPr>
            <p:cNvPr id="832" name="Google Shape;832;p45"/>
            <p:cNvSpPr/>
            <p:nvPr/>
          </p:nvSpPr>
          <p:spPr>
            <a:xfrm>
              <a:off x="8148039" y="178206"/>
              <a:ext cx="775500" cy="767400"/>
            </a:xfrm>
            <a:prstGeom prst="diamond">
              <a:avLst/>
            </a:prstGeom>
            <a:noFill/>
            <a:ln cap="flat" cmpd="sng" w="76200">
              <a:solidFill>
                <a:srgbClr val="C6A03F"/>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833" name="Google Shape;833;p45"/>
            <p:cNvSpPr/>
            <p:nvPr/>
          </p:nvSpPr>
          <p:spPr>
            <a:xfrm>
              <a:off x="7394239" y="388253"/>
              <a:ext cx="1143000" cy="347400"/>
            </a:xfrm>
            <a:prstGeom prst="rect">
              <a:avLst/>
            </a:prstGeom>
            <a:solidFill>
              <a:srgbClr val="C6A03F"/>
            </a:solid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834" name="Google Shape;834;p45"/>
            <p:cNvSpPr txBox="1"/>
            <p:nvPr/>
          </p:nvSpPr>
          <p:spPr>
            <a:xfrm>
              <a:off x="7394239" y="388253"/>
              <a:ext cx="1143000" cy="347400"/>
            </a:xfrm>
            <a:prstGeom prst="rect">
              <a:avLst/>
            </a:prstGeom>
            <a:no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ctr" indent="0" lvl="0" marL="0" marR="0" rtl="0">
                <a:lnSpc>
                  <a:spcPct val="100000"/>
                </a:lnSpc>
                <a:spcBef>
                  <a:spcPts val="0"/>
                </a:spcBef>
                <a:spcAft>
                  <a:spcPts val="0"/>
                </a:spcAft>
                <a:buClr>
                  <a:srgbClr val="000000"/>
                </a:buClr>
                <a:buSzPts val="1200"/>
                <a:buFont typeface="Arial"/>
                <a:buNone/>
              </a:pPr>
              <a:r>
                <a:rPr b="0" cap="none" i="0" lang="en" strike="noStrike" sz="1200" u="none">
                  <a:solidFill>
                    <a:srgbClr val="FFFFFF"/>
                  </a:solidFill>
                  <a:latin typeface="Open Sans SemiBold"/>
                  <a:ea typeface="Open Sans SemiBold"/>
                  <a:cs typeface="Open Sans SemiBold"/>
                  <a:sym typeface="Open Sans SemiBold"/>
                </a:rPr>
                <a:t>DESIGN</a:t>
              </a:r>
              <a:endParaRPr b="0" cap="none" i="0" strike="noStrike" sz="1200" u="none">
                <a:solidFill>
                  <a:srgbClr val="FFFFFF"/>
                </a:solidFill>
                <a:latin typeface="Open Sans SemiBold"/>
                <a:ea typeface="Open Sans SemiBold"/>
                <a:cs typeface="Open Sans SemiBold"/>
                <a:sym typeface="Open Sans SemiBold"/>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46"/>
          <p:cNvSpPr txBox="1"/>
          <p:nvPr>
            <p:ph type="ctrTitle"/>
          </p:nvPr>
        </p:nvSpPr>
        <p:spPr>
          <a:xfrm>
            <a:off x="311700" y="1630500"/>
            <a:ext cx="8214900" cy="1272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sz="2800">
              <a:solidFill>
                <a:srgbClr val="999999"/>
              </a:solidFill>
            </a:endParaRPr>
          </a:p>
          <a:p>
            <a:pPr indent="0" lvl="0" marL="0" rtl="0" algn="ctr">
              <a:lnSpc>
                <a:spcPct val="100000"/>
              </a:lnSpc>
              <a:spcBef>
                <a:spcPts val="0"/>
              </a:spcBef>
              <a:spcAft>
                <a:spcPts val="0"/>
              </a:spcAft>
              <a:buSzPts val="5200"/>
              <a:buNone/>
            </a:pPr>
            <a:r>
              <a:rPr lang="en" u="sng">
                <a:solidFill>
                  <a:schemeClr val="hlink"/>
                </a:solidFill>
                <a:hlinkClick r:id="rId3"/>
              </a:rPr>
              <a:t>HI-FI Prototype</a:t>
            </a:r>
            <a:endParaRPr sz="2800">
              <a:solidFill>
                <a:srgbClr val="999999"/>
              </a:solidFill>
            </a:endParaRPr>
          </a:p>
        </p:txBody>
      </p:sp>
    </p:spTree>
  </p:cSld>
  <p:clrMapOvr>
    <a:masterClrMapping/>
  </p:clrMapOvr>
</p:sld>
</file>

<file path=ppt/slides/slide47.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843" name="Shape 843"/>
        <p:cNvGrpSpPr/>
        <p:nvPr/>
      </p:nvGrpSpPr>
      <p:grpSpPr>
        <a:xfrm>
          <a:off x="0" y="0"/>
          <a:ext cx="0" cy="0"/>
          <a:chOff x="0" y="0"/>
          <a:chExt cx="0" cy="0"/>
        </a:xfrm>
      </p:grpSpPr>
      <p:sp>
        <p:nvSpPr>
          <p:cNvPr id="844" name="Google Shape;844;p47"/>
          <p:cNvSpPr txBox="1"/>
          <p:nvPr>
            <p:ph idx="1" type="subTitle"/>
          </p:nvPr>
        </p:nvSpPr>
        <p:spPr>
          <a:xfrm>
            <a:off x="2174975" y="-201900"/>
            <a:ext cx="5226300" cy="891000"/>
          </a:xfrm>
          <a:prstGeom prst="rect">
            <a:avLst/>
          </a:prstGeom>
          <a:noFill/>
          <a:ln>
            <a:noFill/>
          </a:ln>
        </p:spPr>
        <p:txBody>
          <a:bodyPr anchor="ctr"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sz="1800">
                <a:latin typeface="Montserrat SemiBold"/>
                <a:ea typeface="Montserrat SemiBold"/>
                <a:cs typeface="Montserrat SemiBold"/>
                <a:sym typeface="Montserrat SemiBold"/>
              </a:rPr>
              <a:t>COMPETITIVE &amp; COMPARATIVE ANALYSIS</a:t>
            </a:r>
            <a:endParaRPr sz="1800">
              <a:latin typeface="Montserrat SemiBold"/>
              <a:ea typeface="Montserrat SemiBold"/>
              <a:cs typeface="Montserrat SemiBold"/>
              <a:sym typeface="Montserrat SemiBold"/>
            </a:endParaRPr>
          </a:p>
        </p:txBody>
      </p:sp>
      <p:pic>
        <p:nvPicPr>
          <p:cNvPr id="845" name="Google Shape;845;p47"/>
          <p:cNvPicPr preferRelativeResize="0"/>
          <p:nvPr/>
        </p:nvPicPr>
        <p:blipFill rotWithShape="1">
          <a:blip r:embed="rId3">
            <a:alphaModFix/>
          </a:blip>
          <a:srcRect b="0" l="0" r="0" t="0"/>
          <a:stretch/>
        </p:blipFill>
        <p:spPr>
          <a:xfrm>
            <a:off x="4726850" y="960450"/>
            <a:ext cx="885825" cy="249600"/>
          </a:xfrm>
          <a:prstGeom prst="rect">
            <a:avLst/>
          </a:prstGeom>
          <a:noFill/>
          <a:ln>
            <a:noFill/>
          </a:ln>
        </p:spPr>
      </p:pic>
      <p:pic>
        <p:nvPicPr>
          <p:cNvPr id="846" name="Google Shape;846;p47"/>
          <p:cNvPicPr preferRelativeResize="0"/>
          <p:nvPr/>
        </p:nvPicPr>
        <p:blipFill rotWithShape="1">
          <a:blip r:embed="rId4">
            <a:alphaModFix/>
          </a:blip>
          <a:srcRect b="0" l="0" r="0" t="0"/>
          <a:stretch/>
        </p:blipFill>
        <p:spPr>
          <a:xfrm>
            <a:off x="5783725" y="1010625"/>
            <a:ext cx="971375" cy="199425"/>
          </a:xfrm>
          <a:prstGeom prst="rect">
            <a:avLst/>
          </a:prstGeom>
          <a:noFill/>
          <a:ln>
            <a:noFill/>
          </a:ln>
        </p:spPr>
      </p:pic>
      <p:pic>
        <p:nvPicPr>
          <p:cNvPr id="847" name="Google Shape;847;p47"/>
          <p:cNvPicPr preferRelativeResize="0"/>
          <p:nvPr/>
        </p:nvPicPr>
        <p:blipFill rotWithShape="1">
          <a:blip r:embed="rId5">
            <a:alphaModFix/>
          </a:blip>
          <a:srcRect b="0" l="0" r="0" t="0"/>
          <a:stretch/>
        </p:blipFill>
        <p:spPr>
          <a:xfrm>
            <a:off x="6926138" y="867138"/>
            <a:ext cx="885825" cy="342900"/>
          </a:xfrm>
          <a:prstGeom prst="rect">
            <a:avLst/>
          </a:prstGeom>
          <a:noFill/>
          <a:ln>
            <a:noFill/>
          </a:ln>
        </p:spPr>
      </p:pic>
      <p:pic>
        <p:nvPicPr>
          <p:cNvPr id="848" name="Google Shape;848;p47"/>
          <p:cNvPicPr preferRelativeResize="0"/>
          <p:nvPr/>
        </p:nvPicPr>
        <p:blipFill rotWithShape="1">
          <a:blip r:embed="rId6">
            <a:alphaModFix/>
          </a:blip>
          <a:srcRect b="-28480" r="-4176"/>
          <a:stretch/>
        </p:blipFill>
        <p:spPr>
          <a:xfrm>
            <a:off x="7983025" y="867163"/>
            <a:ext cx="971375" cy="342875"/>
          </a:xfrm>
          <a:prstGeom prst="rect">
            <a:avLst/>
          </a:prstGeom>
          <a:noFill/>
          <a:ln>
            <a:noFill/>
          </a:ln>
        </p:spPr>
      </p:pic>
      <p:graphicFrame>
        <p:nvGraphicFramePr>
          <p:cNvPr id="849" name="Google Shape;849;p47"/>
          <p:cNvGraphicFramePr/>
          <p:nvPr/>
        </p:nvGraphicFramePr>
        <p:xfrm>
          <a:off x="185400" y="490725"/>
          <a:ext cx="3000000" cy="3000000"/>
        </p:xfrm>
        <a:graphic>
          <a:graphicData uri="http://schemas.openxmlformats.org/drawingml/2006/table">
            <a:tbl>
              <a:tblPr>
                <a:noFill/>
                <a:tableStyleId>{A3796750-04C2-4013-AC35-CF05E2CB9B1D}</a:tableStyleId>
              </a:tblPr>
              <a:tblGrid>
                <a:gridCol w="3355350"/>
                <a:gridCol w="1089400"/>
                <a:gridCol w="1089400"/>
                <a:gridCol w="1089400"/>
                <a:gridCol w="1089400"/>
                <a:gridCol w="1089400"/>
              </a:tblGrid>
              <a:tr h="289325">
                <a:tc rowSpan="2">
                  <a:txBody>
                    <a:bodyPr/>
                    <a:lstStyle/>
                    <a:p>
                      <a:pPr algn="ctr" indent="0" lvl="0" marL="0" marR="0" rtl="0">
                        <a:lnSpc>
                          <a:spcPct val="115000"/>
                        </a:lnSpc>
                        <a:spcBef>
                          <a:spcPts val="0"/>
                        </a:spcBef>
                        <a:spcAft>
                          <a:spcPts val="0"/>
                        </a:spcAft>
                        <a:buClr>
                          <a:srgbClr val="000000"/>
                        </a:buClr>
                        <a:buSzPts val="2000"/>
                        <a:buFont typeface="Arial"/>
                        <a:buNone/>
                      </a:pPr>
                      <a:r>
                        <a:rPr cap="none" lang="en" strike="noStrike" sz="2000" u="none">
                          <a:latin typeface="Montserrat"/>
                          <a:ea typeface="Montserrat"/>
                          <a:cs typeface="Montserrat"/>
                          <a:sym typeface="Montserrat"/>
                        </a:rPr>
                        <a:t>Categories</a:t>
                      </a:r>
                      <a:endParaRPr cap="none" strike="noStrike" sz="2000" u="none">
                        <a:latin typeface="Montserrat"/>
                        <a:ea typeface="Montserrat"/>
                        <a:cs typeface="Montserrat"/>
                        <a:sym typeface="Montserrat"/>
                      </a:endParaRPr>
                    </a:p>
                  </a:txBody>
                  <a:tcPr anchor="ctr"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EFEFEF"/>
                    </a:solidFill>
                  </a:tcPr>
                </a:tc>
                <a:tc>
                  <a:txBody>
                    <a:bodyPr/>
                    <a:lstStyle/>
                    <a:p>
                      <a:pPr algn="ctr" indent="0" lvl="0" marL="0" marR="0" rtl="0">
                        <a:lnSpc>
                          <a:spcPct val="115000"/>
                        </a:lnSpc>
                        <a:spcBef>
                          <a:spcPts val="0"/>
                        </a:spcBef>
                        <a:spcAft>
                          <a:spcPts val="0"/>
                        </a:spcAft>
                        <a:buClr>
                          <a:srgbClr val="000000"/>
                        </a:buClr>
                        <a:buSzPts val="1000"/>
                        <a:buFont typeface="Arial"/>
                        <a:buNone/>
                      </a:pPr>
                      <a:r>
                        <a:rPr b="1" cap="none" lang="en" strike="noStrike" sz="1000" u="none">
                          <a:solidFill>
                            <a:srgbClr val="FFFFFF"/>
                          </a:solidFill>
                          <a:latin typeface="Montserrat"/>
                          <a:ea typeface="Montserrat"/>
                          <a:cs typeface="Montserrat"/>
                          <a:sym typeface="Montserrat"/>
                        </a:rPr>
                        <a:t>Client</a:t>
                      </a:r>
                      <a:endParaRPr b="1" cap="none" strike="noStrike" sz="1000" u="none">
                        <a:solidFill>
                          <a:srgbClr val="FFFFFF"/>
                        </a:solidFill>
                        <a:latin typeface="Montserrat"/>
                        <a:ea typeface="Montserrat"/>
                        <a:cs typeface="Montserrat"/>
                        <a:sym typeface="Montserrat"/>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E69138"/>
                    </a:solidFill>
                  </a:tcPr>
                </a:tc>
                <a:tc gridSpan="3">
                  <a:txBody>
                    <a:bodyPr/>
                    <a:lstStyle/>
                    <a:p>
                      <a:pPr algn="ctr" indent="0" lvl="0" marL="0" marR="0" rtl="0">
                        <a:lnSpc>
                          <a:spcPct val="115000"/>
                        </a:lnSpc>
                        <a:spcBef>
                          <a:spcPts val="0"/>
                        </a:spcBef>
                        <a:spcAft>
                          <a:spcPts val="0"/>
                        </a:spcAft>
                        <a:buClr>
                          <a:srgbClr val="000000"/>
                        </a:buClr>
                        <a:buSzPts val="1000"/>
                        <a:buFont typeface="Arial"/>
                        <a:buNone/>
                      </a:pPr>
                      <a:r>
                        <a:rPr b="1" cap="none" lang="en" strike="noStrike" sz="1000" u="none">
                          <a:solidFill>
                            <a:srgbClr val="FFFFFF"/>
                          </a:solidFill>
                          <a:latin typeface="Montserrat"/>
                          <a:ea typeface="Montserrat"/>
                          <a:cs typeface="Montserrat"/>
                          <a:sym typeface="Montserrat"/>
                        </a:rPr>
                        <a:t>Competitor</a:t>
                      </a:r>
                      <a:endParaRPr b="1" cap="none" strike="noStrike" sz="1000" u="none">
                        <a:solidFill>
                          <a:srgbClr val="FFFFFF"/>
                        </a:solidFill>
                        <a:latin typeface="Montserrat"/>
                        <a:ea typeface="Montserrat"/>
                        <a:cs typeface="Montserrat"/>
                        <a:sym typeface="Montserrat"/>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E69138"/>
                    </a:solidFill>
                  </a:tcPr>
                </a:tc>
                <a:tc hMerge="1"/>
                <a:tc hMerge="1"/>
                <a:tc>
                  <a:txBody>
                    <a:bodyPr/>
                    <a:lstStyle/>
                    <a:p>
                      <a:pPr algn="ctr" indent="0" lvl="0" marL="0" marR="0" rtl="0">
                        <a:lnSpc>
                          <a:spcPct val="115000"/>
                        </a:lnSpc>
                        <a:spcBef>
                          <a:spcPts val="0"/>
                        </a:spcBef>
                        <a:spcAft>
                          <a:spcPts val="0"/>
                        </a:spcAft>
                        <a:buClr>
                          <a:srgbClr val="000000"/>
                        </a:buClr>
                        <a:buSzPts val="1000"/>
                        <a:buFont typeface="Arial"/>
                        <a:buNone/>
                      </a:pPr>
                      <a:r>
                        <a:rPr b="1" cap="none" lang="en" strike="noStrike" sz="1000" u="none">
                          <a:solidFill>
                            <a:srgbClr val="FFFFFF"/>
                          </a:solidFill>
                          <a:latin typeface="Montserrat"/>
                          <a:ea typeface="Montserrat"/>
                          <a:cs typeface="Montserrat"/>
                          <a:sym typeface="Montserrat"/>
                        </a:rPr>
                        <a:t>Comparator</a:t>
                      </a:r>
                      <a:endParaRPr b="1" cap="none" strike="noStrike" sz="1000" u="none">
                        <a:solidFill>
                          <a:srgbClr val="FFFFFF"/>
                        </a:solidFill>
                        <a:latin typeface="Montserrat"/>
                        <a:ea typeface="Montserrat"/>
                        <a:cs typeface="Montserrat"/>
                        <a:sym typeface="Montserrat"/>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46BDC6"/>
                    </a:solidFill>
                  </a:tcPr>
                </a:tc>
              </a:tr>
              <a:tr h="576600">
                <a:tc vMerge="1"/>
                <a:tc>
                  <a:txBody>
                    <a:bodyPr/>
                    <a:lstStyle/>
                    <a:p>
                      <a:pPr algn="ctr" indent="0" lvl="0" marL="0" marR="0" rtl="0">
                        <a:lnSpc>
                          <a:spcPct val="115000"/>
                        </a:lnSpc>
                        <a:spcBef>
                          <a:spcPts val="0"/>
                        </a:spcBef>
                        <a:spcAft>
                          <a:spcPts val="0"/>
                        </a:spcAft>
                        <a:buClr>
                          <a:srgbClr val="000000"/>
                        </a:buClr>
                        <a:buSzPts val="1600"/>
                        <a:buFont typeface="Arial"/>
                        <a:buNone/>
                      </a:pPr>
                      <a:r>
                        <a:rPr b="1" cap="none" lang="en" strike="noStrike" sz="1600" u="none">
                          <a:solidFill>
                            <a:srgbClr val="7F6000"/>
                          </a:solidFill>
                          <a:latin typeface="Trebuchet MS"/>
                          <a:ea typeface="Trebuchet MS"/>
                          <a:cs typeface="Trebuchet MS"/>
                          <a:sym typeface="Trebuchet MS"/>
                        </a:rPr>
                        <a:t>Urban Leisure</a:t>
                      </a:r>
                      <a:endParaRPr b="1" cap="none" strike="noStrike" sz="1600" u="none">
                        <a:solidFill>
                          <a:srgbClr val="7F6000"/>
                        </a:solidFill>
                        <a:latin typeface="Trebuchet MS"/>
                        <a:ea typeface="Trebuchet MS"/>
                        <a:cs typeface="Trebuchet MS"/>
                        <a:sym typeface="Trebuchet MS"/>
                      </a:endParaRPr>
                    </a:p>
                  </a:txBody>
                  <a:tcPr anchor="ctr"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l" indent="0" lvl="0" marL="0" marR="0" rtl="0">
                        <a:lnSpc>
                          <a:spcPct val="100000"/>
                        </a:lnSpc>
                        <a:spcBef>
                          <a:spcPts val="0"/>
                        </a:spcBef>
                        <a:spcAft>
                          <a:spcPts val="0"/>
                        </a:spcAft>
                        <a:buClr>
                          <a:srgbClr val="000000"/>
                        </a:buClr>
                        <a:buSzPts val="1600"/>
                        <a:buFont typeface="Arial"/>
                        <a:buNone/>
                      </a:pPr>
                      <a:r>
                        <a:t/>
                      </a:r>
                      <a:endParaRPr cap="none" strike="noStrike" sz="1600" u="none"/>
                    </a:p>
                  </a:txBody>
                  <a:tcPr anchor="b" marB="91425" marL="91425" marR="91425" marT="91425">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l" indent="0" lvl="0" marL="0" marR="0" rtl="0">
                        <a:lnSpc>
                          <a:spcPct val="100000"/>
                        </a:lnSpc>
                        <a:spcBef>
                          <a:spcPts val="0"/>
                        </a:spcBef>
                        <a:spcAft>
                          <a:spcPts val="0"/>
                        </a:spcAft>
                        <a:buClr>
                          <a:srgbClr val="000000"/>
                        </a:buClr>
                        <a:buSzPts val="1600"/>
                        <a:buFont typeface="Arial"/>
                        <a:buNone/>
                      </a:pPr>
                      <a:r>
                        <a:t/>
                      </a:r>
                      <a:endParaRPr cap="none" strike="noStrike" sz="1600" u="none"/>
                    </a:p>
                  </a:txBody>
                  <a:tcPr anchor="b" marB="91425" marL="91425" marR="91425" marT="91425">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l" indent="0" lvl="0" marL="0" marR="0" rtl="0">
                        <a:lnSpc>
                          <a:spcPct val="100000"/>
                        </a:lnSpc>
                        <a:spcBef>
                          <a:spcPts val="0"/>
                        </a:spcBef>
                        <a:spcAft>
                          <a:spcPts val="0"/>
                        </a:spcAft>
                        <a:buClr>
                          <a:srgbClr val="000000"/>
                        </a:buClr>
                        <a:buSzPts val="1600"/>
                        <a:buFont typeface="Arial"/>
                        <a:buNone/>
                      </a:pPr>
                      <a:r>
                        <a:t/>
                      </a:r>
                      <a:endParaRPr cap="none" strike="noStrike" sz="1600" u="none"/>
                    </a:p>
                  </a:txBody>
                  <a:tcPr anchor="b" marB="91425" marL="91425" marR="91425" marT="91425">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l" indent="0" lvl="0" marL="0" marR="0" rtl="0">
                        <a:lnSpc>
                          <a:spcPct val="100000"/>
                        </a:lnSpc>
                        <a:spcBef>
                          <a:spcPts val="0"/>
                        </a:spcBef>
                        <a:spcAft>
                          <a:spcPts val="0"/>
                        </a:spcAft>
                        <a:buClr>
                          <a:srgbClr val="000000"/>
                        </a:buClr>
                        <a:buSzPts val="1600"/>
                        <a:buFont typeface="Arial"/>
                        <a:buNone/>
                      </a:pPr>
                      <a:r>
                        <a:t/>
                      </a:r>
                      <a:endParaRPr cap="none" strike="noStrike" sz="1600" u="none"/>
                    </a:p>
                  </a:txBody>
                  <a:tcPr anchor="b" marB="91425" marL="91425" marR="91425" marT="91425">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r>
              <a:tr h="347200">
                <a:tc gridSpan="6">
                  <a:txBody>
                    <a:bodyPr/>
                    <a:lstStyle/>
                    <a:p>
                      <a:pPr algn="l" indent="0" lvl="0" marL="0" marR="0" rtl="0">
                        <a:lnSpc>
                          <a:spcPct val="115000"/>
                        </a:lnSpc>
                        <a:spcBef>
                          <a:spcPts val="0"/>
                        </a:spcBef>
                        <a:spcAft>
                          <a:spcPts val="0"/>
                        </a:spcAft>
                        <a:buClr>
                          <a:srgbClr val="000000"/>
                        </a:buClr>
                        <a:buSzPts val="1600"/>
                        <a:buFont typeface="Arial"/>
                        <a:buNone/>
                      </a:pPr>
                      <a:r>
                        <a:rPr b="1" cap="none" i="1" lang="en" strike="noStrike" sz="1600" u="none"/>
                        <a:t>                 FEATURES</a:t>
                      </a:r>
                      <a:endParaRPr b="1" cap="none" i="1" strike="noStrike" sz="1600" u="none"/>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EFEFEF"/>
                    </a:solidFill>
                  </a:tcPr>
                </a:tc>
                <a:tc hMerge="1"/>
                <a:tc hMerge="1"/>
                <a:tc hMerge="1"/>
                <a:tc hMerge="1"/>
                <a:tc hMerge="1"/>
              </a:tr>
              <a:tr h="576600">
                <a:tc>
                  <a:txBody>
                    <a:bodyPr/>
                    <a:lstStyle/>
                    <a:p>
                      <a:pPr algn="ctr" indent="0" lvl="0" marL="0" marR="0" rtl="0">
                        <a:lnSpc>
                          <a:spcPct val="115000"/>
                        </a:lnSpc>
                        <a:spcBef>
                          <a:spcPts val="0"/>
                        </a:spcBef>
                        <a:spcAft>
                          <a:spcPts val="0"/>
                        </a:spcAft>
                        <a:buClr>
                          <a:srgbClr val="000000"/>
                        </a:buClr>
                        <a:buSzPts val="1600"/>
                        <a:buFont typeface="Arial"/>
                        <a:buNone/>
                      </a:pPr>
                      <a:r>
                        <a:rPr cap="none" lang="en" strike="noStrike" sz="1600" u="none">
                          <a:latin typeface="Montserrat"/>
                          <a:ea typeface="Montserrat"/>
                          <a:cs typeface="Montserrat"/>
                          <a:sym typeface="Montserrat"/>
                        </a:rPr>
                        <a:t>Account Portal(Invoice, Preferences, Documents)</a:t>
                      </a:r>
                      <a:endParaRPr cap="none" strike="noStrike" sz="1600" u="none">
                        <a:latin typeface="Montserrat"/>
                        <a:ea typeface="Montserrat"/>
                        <a:cs typeface="Montserrat"/>
                        <a:sym typeface="Montserrat"/>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FFE599"/>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b="1" cap="none" lang="en" strike="noStrike" sz="1600" u="none">
                          <a:solidFill>
                            <a:srgbClr val="FF0000"/>
                          </a:solidFill>
                          <a:latin typeface="Open Sans"/>
                          <a:ea typeface="Open Sans"/>
                          <a:cs typeface="Open Sans"/>
                          <a:sym typeface="Open Sans"/>
                        </a:rPr>
                        <a:t>X</a:t>
                      </a:r>
                      <a:endParaRPr b="1" cap="none" strike="noStrike" sz="16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FFE599"/>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cap="none" lang="en" strike="noStrike" sz="1600" u="none">
                          <a:solidFill>
                            <a:srgbClr val="38761D"/>
                          </a:solidFill>
                        </a:rPr>
                        <a:t>✓</a:t>
                      </a:r>
                      <a:endParaRPr cap="none" strike="noStrike" sz="16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FFE599"/>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cap="none" lang="en" strike="noStrike" sz="1600" u="none">
                          <a:solidFill>
                            <a:srgbClr val="38761D"/>
                          </a:solidFill>
                        </a:rPr>
                        <a:t>✓</a:t>
                      </a:r>
                      <a:endParaRPr cap="none" strike="noStrike" sz="16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FFE599"/>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cap="none" lang="en" strike="noStrike" sz="1600" u="none">
                          <a:solidFill>
                            <a:srgbClr val="38761D"/>
                          </a:solidFill>
                        </a:rPr>
                        <a:t>✓</a:t>
                      </a:r>
                      <a:endParaRPr cap="none" strike="noStrike" sz="16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FFE599"/>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cap="none" lang="en" strike="noStrike" sz="1600" u="none">
                          <a:solidFill>
                            <a:srgbClr val="38761D"/>
                          </a:solidFill>
                        </a:rPr>
                        <a:t>✓</a:t>
                      </a:r>
                      <a:endParaRPr cap="none" strike="noStrike" sz="16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FFE599"/>
                    </a:solidFill>
                  </a:tcPr>
                </a:tc>
              </a:tr>
              <a:tr h="315625">
                <a:tc>
                  <a:txBody>
                    <a:bodyPr/>
                    <a:lstStyle/>
                    <a:p>
                      <a:pPr algn="ctr" indent="0" lvl="0" marL="0" marR="0" rtl="0">
                        <a:lnSpc>
                          <a:spcPct val="115000"/>
                        </a:lnSpc>
                        <a:spcBef>
                          <a:spcPts val="0"/>
                        </a:spcBef>
                        <a:spcAft>
                          <a:spcPts val="0"/>
                        </a:spcAft>
                        <a:buClr>
                          <a:srgbClr val="000000"/>
                        </a:buClr>
                        <a:buSzPts val="1600"/>
                        <a:buFont typeface="Arial"/>
                        <a:buNone/>
                      </a:pPr>
                      <a:r>
                        <a:rPr cap="none" lang="en" strike="noStrike" sz="1600" u="none">
                          <a:latin typeface="Montserrat"/>
                          <a:ea typeface="Montserrat"/>
                          <a:cs typeface="Montserrat"/>
                          <a:sym typeface="Montserrat"/>
                        </a:rPr>
                        <a:t>Chat/Email/Text Tenant-Mgmt</a:t>
                      </a:r>
                      <a:endParaRPr cap="none" strike="noStrike" sz="1600" u="none">
                        <a:latin typeface="Montserrat"/>
                        <a:ea typeface="Montserrat"/>
                        <a:cs typeface="Montserrat"/>
                        <a:sym typeface="Montserrat"/>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b="1" cap="none" lang="en" strike="noStrike" sz="1600" u="none">
                          <a:solidFill>
                            <a:srgbClr val="FF0000"/>
                          </a:solidFill>
                          <a:latin typeface="Open Sans"/>
                          <a:ea typeface="Open Sans"/>
                          <a:cs typeface="Open Sans"/>
                          <a:sym typeface="Open Sans"/>
                        </a:rPr>
                        <a:t>X</a:t>
                      </a:r>
                      <a:endParaRPr b="1" cap="none" strike="noStrike" sz="16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cap="none" lang="en" strike="noStrike" sz="1600" u="none">
                          <a:solidFill>
                            <a:srgbClr val="38761D"/>
                          </a:solidFill>
                        </a:rPr>
                        <a:t>✓</a:t>
                      </a:r>
                      <a:endParaRPr cap="none" strike="noStrike" sz="16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cap="none" lang="en" strike="noStrike" sz="1600" u="none">
                          <a:solidFill>
                            <a:srgbClr val="38761D"/>
                          </a:solidFill>
                        </a:rPr>
                        <a:t>✓</a:t>
                      </a:r>
                      <a:endParaRPr cap="none" strike="noStrike" sz="16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cap="none" lang="en" strike="noStrike" sz="1600" u="none">
                          <a:solidFill>
                            <a:srgbClr val="38761D"/>
                          </a:solidFill>
                        </a:rPr>
                        <a:t>✓</a:t>
                      </a:r>
                      <a:endParaRPr cap="none" strike="noStrike" sz="16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cap="none" lang="en" strike="noStrike" sz="1600" u="none">
                          <a:solidFill>
                            <a:srgbClr val="38761D"/>
                          </a:solidFill>
                        </a:rPr>
                        <a:t>✓</a:t>
                      </a:r>
                      <a:endParaRPr cap="none" strike="noStrike" sz="16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r>
              <a:tr h="315625">
                <a:tc>
                  <a:txBody>
                    <a:bodyPr/>
                    <a:lstStyle/>
                    <a:p>
                      <a:pPr algn="ctr" indent="0" lvl="0" marL="0" marR="0" rtl="0">
                        <a:lnSpc>
                          <a:spcPct val="115000"/>
                        </a:lnSpc>
                        <a:spcBef>
                          <a:spcPts val="0"/>
                        </a:spcBef>
                        <a:spcAft>
                          <a:spcPts val="0"/>
                        </a:spcAft>
                        <a:buClr>
                          <a:srgbClr val="000000"/>
                        </a:buClr>
                        <a:buSzPts val="1600"/>
                        <a:buFont typeface="Arial"/>
                        <a:buNone/>
                      </a:pPr>
                      <a:r>
                        <a:rPr cap="none" lang="en" strike="noStrike" sz="1600" u="none">
                          <a:latin typeface="Montserrat"/>
                          <a:ea typeface="Montserrat"/>
                          <a:cs typeface="Montserrat"/>
                          <a:sym typeface="Montserrat"/>
                        </a:rPr>
                        <a:t>Community Feed</a:t>
                      </a:r>
                      <a:endParaRPr cap="none" strike="noStrike" sz="1600" u="none">
                        <a:latin typeface="Montserrat"/>
                        <a:ea typeface="Montserrat"/>
                        <a:cs typeface="Montserrat"/>
                        <a:sym typeface="Montserrat"/>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b="1" cap="none" lang="en" strike="noStrike" sz="1600" u="none">
                          <a:solidFill>
                            <a:srgbClr val="FF0000"/>
                          </a:solidFill>
                          <a:latin typeface="Open Sans"/>
                          <a:ea typeface="Open Sans"/>
                          <a:cs typeface="Open Sans"/>
                          <a:sym typeface="Open Sans"/>
                        </a:rPr>
                        <a:t>X</a:t>
                      </a:r>
                      <a:endParaRPr b="1" cap="none" strike="noStrike" sz="16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cap="none" lang="en" strike="noStrike" sz="1600" u="none">
                          <a:solidFill>
                            <a:srgbClr val="38761D"/>
                          </a:solidFill>
                        </a:rPr>
                        <a:t>✓</a:t>
                      </a:r>
                      <a:endParaRPr cap="none" strike="noStrike" sz="16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cap="none" lang="en" strike="noStrike" sz="1600" u="none">
                          <a:solidFill>
                            <a:srgbClr val="38761D"/>
                          </a:solidFill>
                        </a:rPr>
                        <a:t>✓</a:t>
                      </a:r>
                      <a:endParaRPr cap="none" strike="noStrike" sz="16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b="1" cap="none" lang="en" strike="noStrike" sz="1600" u="none">
                          <a:solidFill>
                            <a:srgbClr val="FF0000"/>
                          </a:solidFill>
                          <a:latin typeface="Open Sans"/>
                          <a:ea typeface="Open Sans"/>
                          <a:cs typeface="Open Sans"/>
                          <a:sym typeface="Open Sans"/>
                        </a:rPr>
                        <a:t>X</a:t>
                      </a:r>
                      <a:endParaRPr b="1" cap="none" strike="noStrike" sz="16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cap="none" lang="en" strike="noStrike" sz="1600" u="none">
                          <a:solidFill>
                            <a:srgbClr val="38761D"/>
                          </a:solidFill>
                        </a:rPr>
                        <a:t>✓</a:t>
                      </a:r>
                      <a:endParaRPr cap="none" strike="noStrike" sz="16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r>
              <a:tr h="306900">
                <a:tc>
                  <a:txBody>
                    <a:bodyPr/>
                    <a:lstStyle/>
                    <a:p>
                      <a:pPr algn="ctr" indent="0" lvl="0" marL="0" marR="0" rtl="0">
                        <a:lnSpc>
                          <a:spcPct val="115000"/>
                        </a:lnSpc>
                        <a:spcBef>
                          <a:spcPts val="0"/>
                        </a:spcBef>
                        <a:spcAft>
                          <a:spcPts val="0"/>
                        </a:spcAft>
                        <a:buClr>
                          <a:srgbClr val="000000"/>
                        </a:buClr>
                        <a:buSzPts val="1600"/>
                        <a:buFont typeface="Arial"/>
                        <a:buNone/>
                      </a:pPr>
                      <a:r>
                        <a:rPr cap="none" lang="en" strike="noStrike" sz="1600" u="none">
                          <a:latin typeface="Montserrat"/>
                          <a:ea typeface="Montserrat"/>
                          <a:cs typeface="Montserrat"/>
                          <a:sym typeface="Montserrat"/>
                        </a:rPr>
                        <a:t>Shareable Calendars</a:t>
                      </a:r>
                      <a:endParaRPr cap="none" strike="noStrike" sz="1600" u="none">
                        <a:latin typeface="Montserrat"/>
                        <a:ea typeface="Montserrat"/>
                        <a:cs typeface="Montserrat"/>
                        <a:sym typeface="Montserrat"/>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b="1" cap="none" lang="en" strike="noStrike" sz="1600" u="none">
                          <a:solidFill>
                            <a:srgbClr val="FF0000"/>
                          </a:solidFill>
                          <a:latin typeface="Open Sans"/>
                          <a:ea typeface="Open Sans"/>
                          <a:cs typeface="Open Sans"/>
                          <a:sym typeface="Open Sans"/>
                        </a:rPr>
                        <a:t>X</a:t>
                      </a:r>
                      <a:endParaRPr cap="none" strike="noStrike" sz="16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b="1" cap="none" lang="en" strike="noStrike" sz="1600" u="none">
                          <a:solidFill>
                            <a:srgbClr val="FF0000"/>
                          </a:solidFill>
                          <a:latin typeface="Open Sans"/>
                          <a:ea typeface="Open Sans"/>
                          <a:cs typeface="Open Sans"/>
                          <a:sym typeface="Open Sans"/>
                        </a:rPr>
                        <a:t>X</a:t>
                      </a:r>
                      <a:endParaRPr cap="none" strike="noStrike" sz="16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b="1" cap="none" lang="en" strike="noStrike" sz="1600" u="none">
                          <a:solidFill>
                            <a:srgbClr val="FF0000"/>
                          </a:solidFill>
                          <a:latin typeface="Open Sans"/>
                          <a:ea typeface="Open Sans"/>
                          <a:cs typeface="Open Sans"/>
                          <a:sym typeface="Open Sans"/>
                        </a:rPr>
                        <a:t>X</a:t>
                      </a:r>
                      <a:endParaRPr cap="none" strike="noStrike" sz="16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b="1" cap="none" lang="en" strike="noStrike" sz="1600" u="none">
                          <a:solidFill>
                            <a:srgbClr val="FF0000"/>
                          </a:solidFill>
                          <a:latin typeface="Open Sans"/>
                          <a:ea typeface="Open Sans"/>
                          <a:cs typeface="Open Sans"/>
                          <a:sym typeface="Open Sans"/>
                        </a:rPr>
                        <a:t>X</a:t>
                      </a:r>
                      <a:endParaRPr cap="none" strike="noStrike" sz="16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b="1" cap="none" lang="en" strike="noStrike" sz="1600" u="none">
                          <a:solidFill>
                            <a:srgbClr val="FF0000"/>
                          </a:solidFill>
                          <a:latin typeface="Open Sans"/>
                          <a:ea typeface="Open Sans"/>
                          <a:cs typeface="Open Sans"/>
                          <a:sym typeface="Open Sans"/>
                        </a:rPr>
                        <a:t>X</a:t>
                      </a:r>
                      <a:endParaRPr cap="none" strike="noStrike" sz="16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r>
              <a:tr h="315625">
                <a:tc>
                  <a:txBody>
                    <a:bodyPr/>
                    <a:lstStyle/>
                    <a:p>
                      <a:pPr algn="ctr" indent="0" lvl="0" marL="0" marR="0" rtl="0">
                        <a:lnSpc>
                          <a:spcPct val="115000"/>
                        </a:lnSpc>
                        <a:spcBef>
                          <a:spcPts val="0"/>
                        </a:spcBef>
                        <a:spcAft>
                          <a:spcPts val="0"/>
                        </a:spcAft>
                        <a:buClr>
                          <a:srgbClr val="000000"/>
                        </a:buClr>
                        <a:buSzPts val="1600"/>
                        <a:buFont typeface="Arial"/>
                        <a:buNone/>
                      </a:pPr>
                      <a:r>
                        <a:rPr cap="none" lang="en" strike="noStrike" sz="1600" u="none">
                          <a:latin typeface="Montserrat"/>
                          <a:ea typeface="Montserrat"/>
                          <a:cs typeface="Montserrat"/>
                          <a:sym typeface="Montserrat"/>
                        </a:rPr>
                        <a:t>Personal Feed</a:t>
                      </a:r>
                      <a:endParaRPr cap="none" strike="noStrike" sz="1600" u="none">
                        <a:latin typeface="Montserrat"/>
                        <a:ea typeface="Montserrat"/>
                        <a:cs typeface="Montserrat"/>
                        <a:sym typeface="Montserrat"/>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b="1" cap="none" lang="en" strike="noStrike" sz="1600" u="none">
                          <a:solidFill>
                            <a:srgbClr val="FF0000"/>
                          </a:solidFill>
                          <a:latin typeface="Open Sans"/>
                          <a:ea typeface="Open Sans"/>
                          <a:cs typeface="Open Sans"/>
                          <a:sym typeface="Open Sans"/>
                        </a:rPr>
                        <a:t>X</a:t>
                      </a:r>
                      <a:endParaRPr b="1" cap="none" strike="noStrike" sz="16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b="1" cap="none" lang="en" strike="noStrike" sz="1600" u="none">
                          <a:solidFill>
                            <a:srgbClr val="FF0000"/>
                          </a:solidFill>
                          <a:latin typeface="Open Sans"/>
                          <a:ea typeface="Open Sans"/>
                          <a:cs typeface="Open Sans"/>
                          <a:sym typeface="Open Sans"/>
                        </a:rPr>
                        <a:t>X</a:t>
                      </a:r>
                      <a:endParaRPr b="1" cap="none" strike="noStrike" sz="16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b="1" cap="none" lang="en" strike="noStrike" sz="1600" u="none">
                          <a:solidFill>
                            <a:srgbClr val="FF0000"/>
                          </a:solidFill>
                          <a:latin typeface="Open Sans"/>
                          <a:ea typeface="Open Sans"/>
                          <a:cs typeface="Open Sans"/>
                          <a:sym typeface="Open Sans"/>
                        </a:rPr>
                        <a:t>X</a:t>
                      </a:r>
                      <a:endParaRPr b="1" cap="none" strike="noStrike" sz="16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cap="none" lang="en" strike="noStrike" sz="1600" u="none">
                          <a:solidFill>
                            <a:srgbClr val="38761D"/>
                          </a:solidFill>
                        </a:rPr>
                        <a:t>✓</a:t>
                      </a:r>
                      <a:endParaRPr cap="none" strike="noStrike" sz="16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cap="none" lang="en" strike="noStrike" sz="1600" u="none">
                          <a:solidFill>
                            <a:srgbClr val="38761D"/>
                          </a:solidFill>
                        </a:rPr>
                        <a:t>✓</a:t>
                      </a:r>
                      <a:endParaRPr cap="none" strike="noStrike" sz="16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r>
              <a:tr h="315625">
                <a:tc>
                  <a:txBody>
                    <a:bodyPr/>
                    <a:lstStyle/>
                    <a:p>
                      <a:pPr algn="ctr" indent="0" lvl="0" marL="0" marR="0" rtl="0">
                        <a:lnSpc>
                          <a:spcPct val="115000"/>
                        </a:lnSpc>
                        <a:spcBef>
                          <a:spcPts val="0"/>
                        </a:spcBef>
                        <a:spcAft>
                          <a:spcPts val="0"/>
                        </a:spcAft>
                        <a:buClr>
                          <a:srgbClr val="000000"/>
                        </a:buClr>
                        <a:buSzPts val="1600"/>
                        <a:buFont typeface="Arial"/>
                        <a:buNone/>
                      </a:pPr>
                      <a:r>
                        <a:rPr cap="none" lang="en" strike="noStrike" sz="1600" u="none">
                          <a:latin typeface="Montserrat"/>
                          <a:ea typeface="Montserrat"/>
                          <a:cs typeface="Montserrat"/>
                          <a:sym typeface="Montserrat"/>
                        </a:rPr>
                        <a:t>Educational Workshops</a:t>
                      </a:r>
                      <a:endParaRPr cap="none" strike="noStrike" sz="1600" u="none">
                        <a:latin typeface="Montserrat"/>
                        <a:ea typeface="Montserrat"/>
                        <a:cs typeface="Montserrat"/>
                        <a:sym typeface="Montserrat"/>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FFE599"/>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cap="none" lang="en" strike="noStrike" sz="1600" u="none">
                          <a:solidFill>
                            <a:srgbClr val="38761D"/>
                          </a:solidFill>
                        </a:rPr>
                        <a:t>✓</a:t>
                      </a:r>
                      <a:endParaRPr cap="none" strike="noStrike" sz="16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FFE599"/>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b="1" cap="none" lang="en" strike="noStrike" sz="1600" u="none">
                          <a:solidFill>
                            <a:srgbClr val="FF0000"/>
                          </a:solidFill>
                          <a:latin typeface="Open Sans"/>
                          <a:ea typeface="Open Sans"/>
                          <a:cs typeface="Open Sans"/>
                          <a:sym typeface="Open Sans"/>
                        </a:rPr>
                        <a:t>X</a:t>
                      </a:r>
                      <a:endParaRPr b="1" cap="none" strike="noStrike" sz="16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FFE599"/>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b="1" cap="none" lang="en" strike="noStrike" sz="1600" u="none">
                          <a:solidFill>
                            <a:srgbClr val="FF0000"/>
                          </a:solidFill>
                          <a:latin typeface="Open Sans"/>
                          <a:ea typeface="Open Sans"/>
                          <a:cs typeface="Open Sans"/>
                          <a:sym typeface="Open Sans"/>
                        </a:rPr>
                        <a:t>X</a:t>
                      </a:r>
                      <a:endParaRPr b="1" cap="none" strike="noStrike" sz="16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FFE599"/>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b="1" cap="none" lang="en" strike="noStrike" sz="1600" u="none">
                          <a:solidFill>
                            <a:srgbClr val="FF0000"/>
                          </a:solidFill>
                          <a:latin typeface="Open Sans"/>
                          <a:ea typeface="Open Sans"/>
                          <a:cs typeface="Open Sans"/>
                          <a:sym typeface="Open Sans"/>
                        </a:rPr>
                        <a:t>X</a:t>
                      </a:r>
                      <a:endParaRPr b="1" cap="none" strike="noStrike" sz="16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FFE599"/>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b="1" cap="none" lang="en" strike="noStrike" sz="1600" u="none">
                          <a:solidFill>
                            <a:srgbClr val="FF0000"/>
                          </a:solidFill>
                          <a:latin typeface="Open Sans"/>
                          <a:ea typeface="Open Sans"/>
                          <a:cs typeface="Open Sans"/>
                          <a:sym typeface="Open Sans"/>
                        </a:rPr>
                        <a:t>X</a:t>
                      </a:r>
                      <a:endParaRPr b="1" cap="none" strike="noStrike" sz="16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FFE599"/>
                    </a:solidFill>
                  </a:tcPr>
                </a:tc>
              </a:tr>
              <a:tr h="576600">
                <a:tc>
                  <a:txBody>
                    <a:bodyPr/>
                    <a:lstStyle/>
                    <a:p>
                      <a:pPr algn="ctr" indent="0" lvl="0" marL="0" marR="0" rtl="0">
                        <a:lnSpc>
                          <a:spcPct val="115000"/>
                        </a:lnSpc>
                        <a:spcBef>
                          <a:spcPts val="0"/>
                        </a:spcBef>
                        <a:spcAft>
                          <a:spcPts val="0"/>
                        </a:spcAft>
                        <a:buClr>
                          <a:srgbClr val="000000"/>
                        </a:buClr>
                        <a:buSzPts val="1600"/>
                        <a:buFont typeface="Arial"/>
                        <a:buNone/>
                      </a:pPr>
                      <a:r>
                        <a:rPr cap="none" lang="en" strike="noStrike" sz="1600" u="none">
                          <a:latin typeface="Montserrat"/>
                          <a:ea typeface="Montserrat"/>
                          <a:cs typeface="Montserrat"/>
                          <a:sym typeface="Montserrat"/>
                        </a:rPr>
                        <a:t>Community Events, Activities, &amp; Programming</a:t>
                      </a:r>
                      <a:endParaRPr cap="none" strike="noStrike" sz="1600" u="none">
                        <a:latin typeface="Montserrat"/>
                        <a:ea typeface="Montserrat"/>
                        <a:cs typeface="Montserrat"/>
                        <a:sym typeface="Montserrat"/>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b="1" cap="none" lang="en" strike="noStrike" sz="1600" u="none">
                          <a:solidFill>
                            <a:srgbClr val="FF0000"/>
                          </a:solidFill>
                          <a:latin typeface="Open Sans"/>
                          <a:ea typeface="Open Sans"/>
                          <a:cs typeface="Open Sans"/>
                          <a:sym typeface="Open Sans"/>
                        </a:rPr>
                        <a:t>X</a:t>
                      </a:r>
                      <a:endParaRPr b="1" cap="none" strike="noStrike" sz="16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cap="none" lang="en" strike="noStrike" sz="1600" u="none">
                          <a:solidFill>
                            <a:srgbClr val="38761D"/>
                          </a:solidFill>
                        </a:rPr>
                        <a:t>✓</a:t>
                      </a:r>
                      <a:endParaRPr cap="none" strike="noStrike" sz="16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cap="none" lang="en" strike="noStrike" sz="1600" u="none">
                          <a:solidFill>
                            <a:srgbClr val="38761D"/>
                          </a:solidFill>
                        </a:rPr>
                        <a:t>✓</a:t>
                      </a:r>
                      <a:endParaRPr cap="none" strike="noStrike" sz="16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cap="none" lang="en" strike="noStrike" sz="1600" u="none">
                          <a:solidFill>
                            <a:srgbClr val="38761D"/>
                          </a:solidFill>
                        </a:rPr>
                        <a:t>✓</a:t>
                      </a:r>
                      <a:endParaRPr cap="none" strike="noStrike" sz="16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c>
                  <a:txBody>
                    <a:bodyPr/>
                    <a:lstStyle/>
                    <a:p>
                      <a:pPr algn="ctr" indent="0" lvl="0" marL="0" marR="0" rtl="0">
                        <a:lnSpc>
                          <a:spcPct val="115000"/>
                        </a:lnSpc>
                        <a:spcBef>
                          <a:spcPts val="0"/>
                        </a:spcBef>
                        <a:spcAft>
                          <a:spcPts val="0"/>
                        </a:spcAft>
                        <a:buClr>
                          <a:srgbClr val="000000"/>
                        </a:buClr>
                        <a:buSzPts val="1600"/>
                        <a:buFont typeface="Arial"/>
                        <a:buNone/>
                      </a:pPr>
                      <a:r>
                        <a:rPr cap="none" lang="en" strike="noStrike" sz="1600" u="none">
                          <a:solidFill>
                            <a:srgbClr val="38761D"/>
                          </a:solidFill>
                        </a:rPr>
                        <a:t>✓</a:t>
                      </a:r>
                      <a:endParaRPr cap="none" strike="noStrike" sz="16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B6D7A8"/>
                    </a:solidFill>
                  </a:tcPr>
                </a:tc>
              </a:tr>
            </a:tbl>
          </a:graphicData>
        </a:graphic>
      </p:graphicFrame>
      <p:sp>
        <p:nvSpPr>
          <p:cNvPr id="850" name="Google Shape;850;p47"/>
          <p:cNvSpPr/>
          <p:nvPr/>
        </p:nvSpPr>
        <p:spPr>
          <a:xfrm>
            <a:off x="649625" y="4641050"/>
            <a:ext cx="392100" cy="342900"/>
          </a:xfrm>
          <a:prstGeom prst="rect">
            <a:avLst/>
          </a:prstGeom>
          <a:solidFill>
            <a:srgbClr val="B6D7A8"/>
          </a:solidFill>
          <a:ln cap="flat" cmpd="sng" w="9525">
            <a:solidFill>
              <a:schemeClr val="dk2"/>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851" name="Google Shape;851;p47"/>
          <p:cNvSpPr/>
          <p:nvPr/>
        </p:nvSpPr>
        <p:spPr>
          <a:xfrm>
            <a:off x="4375950" y="4641050"/>
            <a:ext cx="392100" cy="342900"/>
          </a:xfrm>
          <a:prstGeom prst="rect">
            <a:avLst/>
          </a:prstGeom>
          <a:solidFill>
            <a:srgbClr val="FEE599"/>
          </a:solidFill>
          <a:ln cap="flat" cmpd="sng" w="9525">
            <a:solidFill>
              <a:schemeClr val="dk2"/>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852" name="Google Shape;852;p47"/>
          <p:cNvSpPr txBox="1"/>
          <p:nvPr/>
        </p:nvSpPr>
        <p:spPr>
          <a:xfrm>
            <a:off x="1109400" y="4641050"/>
            <a:ext cx="3057600" cy="342900"/>
          </a:xfrm>
          <a:prstGeom prst="rect">
            <a:avLst/>
          </a:prstGeom>
          <a:noFill/>
          <a:ln>
            <a:noFill/>
          </a:ln>
        </p:spPr>
        <p:txBody>
          <a:bodyPr anchor="t" anchorCtr="0" bIns="91425" lIns="91425" rIns="91425" spcFirstLastPara="1" tIns="91425" wrap="square">
            <a:noAutofit/>
          </a:bodyPr>
          <a:lstStyle/>
          <a:p>
            <a:pPr algn="l" indent="0" lvl="0" marL="0" marR="0" rtl="0">
              <a:lnSpc>
                <a:spcPct val="115000"/>
              </a:lnSpc>
              <a:spcBef>
                <a:spcPts val="0"/>
              </a:spcBef>
              <a:spcAft>
                <a:spcPts val="0"/>
              </a:spcAft>
              <a:buClr>
                <a:schemeClr val="dk1"/>
              </a:buClr>
              <a:buSzPts val="1100"/>
              <a:buFont typeface="Arial"/>
              <a:buNone/>
            </a:pPr>
            <a:r>
              <a:rPr b="0" cap="none" i="0" lang="en" strike="noStrike" sz="1600" u="none">
                <a:solidFill>
                  <a:schemeClr val="dk1"/>
                </a:solidFill>
                <a:latin typeface="Montserrat"/>
                <a:ea typeface="Montserrat"/>
                <a:cs typeface="Montserrat"/>
                <a:sym typeface="Montserrat"/>
              </a:rPr>
              <a:t>Features in current sprint.</a:t>
            </a:r>
            <a:endParaRPr b="0" cap="none" i="0" strike="noStrike" sz="1600" u="none">
              <a:solidFill>
                <a:schemeClr val="dk1"/>
              </a:solidFill>
              <a:latin typeface="Montserrat"/>
              <a:ea typeface="Montserrat"/>
              <a:cs typeface="Montserrat"/>
              <a:sym typeface="Montserrat"/>
            </a:endParaRPr>
          </a:p>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853" name="Google Shape;853;p47"/>
          <p:cNvSpPr txBox="1"/>
          <p:nvPr/>
        </p:nvSpPr>
        <p:spPr>
          <a:xfrm>
            <a:off x="4977000" y="4603700"/>
            <a:ext cx="3000000" cy="417600"/>
          </a:xfrm>
          <a:prstGeom prst="rect">
            <a:avLst/>
          </a:prstGeom>
          <a:noFill/>
          <a:ln>
            <a:noFill/>
          </a:ln>
        </p:spPr>
        <p:txBody>
          <a:bodyPr anchor="t" anchorCtr="0" bIns="91425" lIns="91425" rIns="91425" spcFirstLastPara="1" tIns="91425" wrap="square">
            <a:noAutofit/>
          </a:bodyPr>
          <a:lstStyle/>
          <a:p>
            <a:pPr algn="l" indent="0" lvl="0" marL="0" marR="0" rtl="0">
              <a:lnSpc>
                <a:spcPct val="115000"/>
              </a:lnSpc>
              <a:spcBef>
                <a:spcPts val="0"/>
              </a:spcBef>
              <a:spcAft>
                <a:spcPts val="0"/>
              </a:spcAft>
              <a:buClr>
                <a:srgbClr val="000000"/>
              </a:buClr>
              <a:buSzPts val="1600"/>
              <a:buFont typeface="Arial"/>
              <a:buNone/>
            </a:pPr>
            <a:r>
              <a:rPr b="0" cap="none" i="0" lang="en" strike="noStrike" sz="1600" u="none">
                <a:solidFill>
                  <a:schemeClr val="dk1"/>
                </a:solidFill>
                <a:latin typeface="Montserrat"/>
                <a:ea typeface="Montserrat"/>
                <a:cs typeface="Montserrat"/>
                <a:sym typeface="Montserrat"/>
              </a:rPr>
              <a:t>Features for next steps</a:t>
            </a:r>
            <a:endParaRPr b="0" cap="none" i="0" strike="noStrike" sz="1600" u="none">
              <a:solidFill>
                <a:schemeClr val="dk1"/>
              </a:solidFill>
              <a:latin typeface="Montserrat"/>
              <a:ea typeface="Montserrat"/>
              <a:cs typeface="Montserrat"/>
              <a:sym typeface="Montserrat"/>
            </a:endParaRPr>
          </a:p>
        </p:txBody>
      </p:sp>
    </p:spTree>
  </p:cSld>
  <p:clrMapOvr>
    <a:masterClrMapping/>
  </p:clrMapOvr>
</p:sld>
</file>

<file path=ppt/slides/slide48.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show="0">
  <p:cSld>
    <p:spTree>
      <p:nvGrpSpPr>
        <p:cNvPr id="857" name="Shape 857"/>
        <p:cNvGrpSpPr/>
        <p:nvPr/>
      </p:nvGrpSpPr>
      <p:grpSpPr>
        <a:xfrm>
          <a:off x="0" y="0"/>
          <a:ext cx="0" cy="0"/>
          <a:chOff x="0" y="0"/>
          <a:chExt cx="0" cy="0"/>
        </a:xfrm>
      </p:grpSpPr>
      <p:sp>
        <p:nvSpPr>
          <p:cNvPr id="858" name="Google Shape;858;p48"/>
          <p:cNvSpPr txBox="1"/>
          <p:nvPr>
            <p:ph idx="1" type="subTitle"/>
          </p:nvPr>
        </p:nvSpPr>
        <p:spPr>
          <a:xfrm>
            <a:off x="2098775" y="-49500"/>
            <a:ext cx="5226300" cy="891000"/>
          </a:xfrm>
          <a:prstGeom prst="rect">
            <a:avLst/>
          </a:prstGeom>
          <a:noFill/>
          <a:ln>
            <a:noFill/>
          </a:ln>
        </p:spPr>
        <p:txBody>
          <a:bodyPr anchor="ctr"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sz="1800">
                <a:latin typeface="Josefin Sans Thin"/>
                <a:ea typeface="Josefin Sans Thin"/>
                <a:cs typeface="Josefin Sans Thin"/>
                <a:sym typeface="Josefin Sans Thin"/>
              </a:rPr>
              <a:t>COMPETITIVE &amp; COMPARATIVE ANALYSIS</a:t>
            </a:r>
            <a:endParaRPr sz="1800">
              <a:latin typeface="Josefin Sans Thin"/>
              <a:ea typeface="Josefin Sans Thin"/>
              <a:cs typeface="Josefin Sans Thin"/>
              <a:sym typeface="Josefin Sans Thin"/>
            </a:endParaRPr>
          </a:p>
        </p:txBody>
      </p:sp>
      <p:pic>
        <p:nvPicPr>
          <p:cNvPr id="859" name="Google Shape;859;p48"/>
          <p:cNvPicPr preferRelativeResize="0"/>
          <p:nvPr/>
        </p:nvPicPr>
        <p:blipFill rotWithShape="1">
          <a:blip r:embed="rId3">
            <a:alphaModFix/>
          </a:blip>
          <a:srcRect b="0" l="0" r="0" t="0"/>
          <a:stretch/>
        </p:blipFill>
        <p:spPr>
          <a:xfrm>
            <a:off x="4645650" y="888175"/>
            <a:ext cx="885825" cy="249600"/>
          </a:xfrm>
          <a:prstGeom prst="rect">
            <a:avLst/>
          </a:prstGeom>
          <a:noFill/>
          <a:ln>
            <a:noFill/>
          </a:ln>
        </p:spPr>
      </p:pic>
      <p:pic>
        <p:nvPicPr>
          <p:cNvPr id="860" name="Google Shape;860;p48"/>
          <p:cNvPicPr preferRelativeResize="0"/>
          <p:nvPr/>
        </p:nvPicPr>
        <p:blipFill rotWithShape="1">
          <a:blip r:embed="rId4">
            <a:alphaModFix/>
          </a:blip>
          <a:srcRect b="0" l="0" r="0" t="0"/>
          <a:stretch/>
        </p:blipFill>
        <p:spPr>
          <a:xfrm>
            <a:off x="5641650" y="938350"/>
            <a:ext cx="971375" cy="199425"/>
          </a:xfrm>
          <a:prstGeom prst="rect">
            <a:avLst/>
          </a:prstGeom>
          <a:noFill/>
          <a:ln>
            <a:noFill/>
          </a:ln>
        </p:spPr>
      </p:pic>
      <p:pic>
        <p:nvPicPr>
          <p:cNvPr id="861" name="Google Shape;861;p48"/>
          <p:cNvPicPr preferRelativeResize="0"/>
          <p:nvPr/>
        </p:nvPicPr>
        <p:blipFill rotWithShape="1">
          <a:blip r:embed="rId5">
            <a:alphaModFix/>
          </a:blip>
          <a:srcRect b="0" l="0" r="0" t="0"/>
          <a:stretch/>
        </p:blipFill>
        <p:spPr>
          <a:xfrm>
            <a:off x="6685188" y="790413"/>
            <a:ext cx="885825" cy="342900"/>
          </a:xfrm>
          <a:prstGeom prst="rect">
            <a:avLst/>
          </a:prstGeom>
          <a:noFill/>
          <a:ln>
            <a:noFill/>
          </a:ln>
        </p:spPr>
      </p:pic>
      <p:pic>
        <p:nvPicPr>
          <p:cNvPr id="862" name="Google Shape;862;p48"/>
          <p:cNvPicPr preferRelativeResize="0"/>
          <p:nvPr/>
        </p:nvPicPr>
        <p:blipFill rotWithShape="1">
          <a:blip r:embed="rId6">
            <a:alphaModFix/>
          </a:blip>
          <a:srcRect b="-28480" r="-4176"/>
          <a:stretch/>
        </p:blipFill>
        <p:spPr>
          <a:xfrm>
            <a:off x="7643200" y="866625"/>
            <a:ext cx="971375" cy="342875"/>
          </a:xfrm>
          <a:prstGeom prst="rect">
            <a:avLst/>
          </a:prstGeom>
          <a:noFill/>
          <a:ln>
            <a:noFill/>
          </a:ln>
        </p:spPr>
      </p:pic>
      <p:graphicFrame>
        <p:nvGraphicFramePr>
          <p:cNvPr id="863" name="Google Shape;863;p48"/>
          <p:cNvGraphicFramePr/>
          <p:nvPr/>
        </p:nvGraphicFramePr>
        <p:xfrm>
          <a:off x="439725" y="631950"/>
          <a:ext cx="3000000" cy="3000000"/>
        </p:xfrm>
        <a:graphic>
          <a:graphicData uri="http://schemas.openxmlformats.org/drawingml/2006/table">
            <a:tbl>
              <a:tblPr>
                <a:noFill/>
                <a:tableStyleId>{A3796750-04C2-4013-AC35-CF05E2CB9B1D}</a:tableStyleId>
              </a:tblPr>
              <a:tblGrid>
                <a:gridCol w="3127250"/>
                <a:gridCol w="1015350"/>
                <a:gridCol w="1015350"/>
                <a:gridCol w="1015350"/>
                <a:gridCol w="1015350"/>
                <a:gridCol w="1015350"/>
              </a:tblGrid>
              <a:tr h="200025">
                <a:tc rowSpan="2">
                  <a:txBody>
                    <a:bodyPr/>
                    <a:lstStyle/>
                    <a:p>
                      <a:pPr algn="ctr" indent="0" lvl="0" marL="0" marR="0" rtl="0">
                        <a:lnSpc>
                          <a:spcPct val="115000"/>
                        </a:lnSpc>
                        <a:spcBef>
                          <a:spcPts val="0"/>
                        </a:spcBef>
                        <a:spcAft>
                          <a:spcPts val="0"/>
                        </a:spcAft>
                        <a:buClr>
                          <a:srgbClr val="000000"/>
                        </a:buClr>
                        <a:buSzPts val="1400"/>
                        <a:buFont typeface="Arial"/>
                        <a:buNone/>
                      </a:pPr>
                      <a:r>
                        <a:rPr cap="none" lang="en" strike="noStrike" sz="1400" u="none">
                          <a:latin typeface="Montserrat"/>
                          <a:ea typeface="Montserrat"/>
                          <a:cs typeface="Montserrat"/>
                          <a:sym typeface="Montserrat"/>
                        </a:rPr>
                        <a:t>Categories</a:t>
                      </a:r>
                      <a:endParaRPr cap="none" strike="noStrike" sz="1400" u="none">
                        <a:latin typeface="Montserrat"/>
                        <a:ea typeface="Montserrat"/>
                        <a:cs typeface="Montserrat"/>
                        <a:sym typeface="Montserrat"/>
                      </a:endParaRPr>
                    </a:p>
                  </a:txBody>
                  <a:tcPr anchor="ctr"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EFEFEF"/>
                    </a:solidFill>
                  </a:tcPr>
                </a:tc>
                <a:tc>
                  <a:txBody>
                    <a:bodyPr/>
                    <a:lstStyle/>
                    <a:p>
                      <a:pPr algn="ctr" indent="0" lvl="0" marL="0" marR="0" rtl="0">
                        <a:lnSpc>
                          <a:spcPct val="115000"/>
                        </a:lnSpc>
                        <a:spcBef>
                          <a:spcPts val="0"/>
                        </a:spcBef>
                        <a:spcAft>
                          <a:spcPts val="0"/>
                        </a:spcAft>
                        <a:buClr>
                          <a:srgbClr val="000000"/>
                        </a:buClr>
                        <a:buSzPts val="1000"/>
                        <a:buFont typeface="Arial"/>
                        <a:buNone/>
                      </a:pPr>
                      <a:r>
                        <a:rPr b="1" cap="none" lang="en" strike="noStrike" sz="1000" u="none">
                          <a:solidFill>
                            <a:srgbClr val="FFFFFF"/>
                          </a:solidFill>
                          <a:latin typeface="Montserrat"/>
                          <a:ea typeface="Montserrat"/>
                          <a:cs typeface="Montserrat"/>
                          <a:sym typeface="Montserrat"/>
                        </a:rPr>
                        <a:t>Client</a:t>
                      </a:r>
                      <a:endParaRPr b="1" cap="none" strike="noStrike" sz="1000" u="none">
                        <a:solidFill>
                          <a:srgbClr val="FFFFFF"/>
                        </a:solidFill>
                        <a:latin typeface="Montserrat"/>
                        <a:ea typeface="Montserrat"/>
                        <a:cs typeface="Montserrat"/>
                        <a:sym typeface="Montserrat"/>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E69138"/>
                    </a:solidFill>
                  </a:tcPr>
                </a:tc>
                <a:tc gridSpan="3">
                  <a:txBody>
                    <a:bodyPr/>
                    <a:lstStyle/>
                    <a:p>
                      <a:pPr algn="ctr" indent="0" lvl="0" marL="0" marR="0" rtl="0">
                        <a:lnSpc>
                          <a:spcPct val="115000"/>
                        </a:lnSpc>
                        <a:spcBef>
                          <a:spcPts val="0"/>
                        </a:spcBef>
                        <a:spcAft>
                          <a:spcPts val="0"/>
                        </a:spcAft>
                        <a:buClr>
                          <a:srgbClr val="000000"/>
                        </a:buClr>
                        <a:buSzPts val="1000"/>
                        <a:buFont typeface="Arial"/>
                        <a:buNone/>
                      </a:pPr>
                      <a:r>
                        <a:rPr b="1" cap="none" lang="en" strike="noStrike" sz="1000" u="none">
                          <a:solidFill>
                            <a:srgbClr val="FFFFFF"/>
                          </a:solidFill>
                          <a:latin typeface="Montserrat"/>
                          <a:ea typeface="Montserrat"/>
                          <a:cs typeface="Montserrat"/>
                          <a:sym typeface="Montserrat"/>
                        </a:rPr>
                        <a:t>Competitor</a:t>
                      </a:r>
                      <a:endParaRPr b="1" cap="none" strike="noStrike" sz="1000" u="none">
                        <a:solidFill>
                          <a:srgbClr val="FFFFFF"/>
                        </a:solidFill>
                        <a:latin typeface="Montserrat"/>
                        <a:ea typeface="Montserrat"/>
                        <a:cs typeface="Montserrat"/>
                        <a:sym typeface="Montserrat"/>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E69138"/>
                    </a:solidFill>
                  </a:tcPr>
                </a:tc>
                <a:tc hMerge="1"/>
                <a:tc hMerge="1"/>
                <a:tc>
                  <a:txBody>
                    <a:bodyPr/>
                    <a:lstStyle/>
                    <a:p>
                      <a:pPr algn="ctr" indent="0" lvl="0" marL="0" marR="0" rtl="0">
                        <a:lnSpc>
                          <a:spcPct val="115000"/>
                        </a:lnSpc>
                        <a:spcBef>
                          <a:spcPts val="0"/>
                        </a:spcBef>
                        <a:spcAft>
                          <a:spcPts val="0"/>
                        </a:spcAft>
                        <a:buClr>
                          <a:srgbClr val="000000"/>
                        </a:buClr>
                        <a:buSzPts val="1000"/>
                        <a:buFont typeface="Arial"/>
                        <a:buNone/>
                      </a:pPr>
                      <a:r>
                        <a:rPr b="1" cap="none" lang="en" strike="noStrike" sz="1000" u="none">
                          <a:solidFill>
                            <a:srgbClr val="FFFFFF"/>
                          </a:solidFill>
                          <a:latin typeface="Montserrat"/>
                          <a:ea typeface="Montserrat"/>
                          <a:cs typeface="Montserrat"/>
                          <a:sym typeface="Montserrat"/>
                        </a:rPr>
                        <a:t>Comparator</a:t>
                      </a:r>
                      <a:endParaRPr b="1" cap="none" strike="noStrike" sz="1000" u="none">
                        <a:solidFill>
                          <a:srgbClr val="FFFFFF"/>
                        </a:solidFill>
                        <a:latin typeface="Montserrat"/>
                        <a:ea typeface="Montserrat"/>
                        <a:cs typeface="Montserrat"/>
                        <a:sym typeface="Montserrat"/>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46BDC6"/>
                    </a:solidFill>
                  </a:tcPr>
                </a:tc>
              </a:tr>
              <a:tr h="396200">
                <a:tc vMerge="1"/>
                <a:tc>
                  <a:txBody>
                    <a:bodyPr/>
                    <a:lstStyle/>
                    <a:p>
                      <a:pPr algn="ctr" indent="0" lvl="0" marL="0" marR="0" rtl="0">
                        <a:lnSpc>
                          <a:spcPct val="115000"/>
                        </a:lnSpc>
                        <a:spcBef>
                          <a:spcPts val="0"/>
                        </a:spcBef>
                        <a:spcAft>
                          <a:spcPts val="0"/>
                        </a:spcAft>
                        <a:buClr>
                          <a:srgbClr val="000000"/>
                        </a:buClr>
                        <a:buSzPts val="1000"/>
                        <a:buFont typeface="Arial"/>
                        <a:buNone/>
                      </a:pPr>
                      <a:r>
                        <a:rPr b="1" cap="none" lang="en" strike="noStrike" sz="1000" u="none">
                          <a:solidFill>
                            <a:srgbClr val="7F6000"/>
                          </a:solidFill>
                          <a:latin typeface="Trebuchet MS"/>
                          <a:ea typeface="Trebuchet MS"/>
                          <a:cs typeface="Trebuchet MS"/>
                          <a:sym typeface="Trebuchet MS"/>
                        </a:rPr>
                        <a:t>Urban Leisure</a:t>
                      </a:r>
                      <a:endParaRPr b="1" cap="none" strike="noStrike" sz="1000" u="none">
                        <a:solidFill>
                          <a:srgbClr val="7F6000"/>
                        </a:solidFill>
                        <a:latin typeface="Trebuchet MS"/>
                        <a:ea typeface="Trebuchet MS"/>
                        <a:cs typeface="Trebuchet MS"/>
                        <a:sym typeface="Trebuchet MS"/>
                      </a:endParaRPr>
                    </a:p>
                  </a:txBody>
                  <a:tcPr anchor="ctr"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l" indent="0" lvl="0" marL="0" marR="0" rtl="0">
                        <a:lnSpc>
                          <a:spcPct val="100000"/>
                        </a:lnSpc>
                        <a:spcBef>
                          <a:spcPts val="0"/>
                        </a:spcBef>
                        <a:spcAft>
                          <a:spcPts val="0"/>
                        </a:spcAft>
                        <a:buClr>
                          <a:srgbClr val="000000"/>
                        </a:buClr>
                        <a:buSzPts val="1400"/>
                        <a:buFont typeface="Arial"/>
                        <a:buNone/>
                      </a:pPr>
                      <a:r>
                        <a:t/>
                      </a:r>
                      <a:endParaRPr cap="none" strike="noStrike" sz="1400" u="none"/>
                    </a:p>
                  </a:txBody>
                  <a:tcPr anchor="b" marB="91425" marL="91425" marR="91425" marT="91425">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l" indent="0" lvl="0" marL="0" marR="0" rtl="0">
                        <a:lnSpc>
                          <a:spcPct val="100000"/>
                        </a:lnSpc>
                        <a:spcBef>
                          <a:spcPts val="0"/>
                        </a:spcBef>
                        <a:spcAft>
                          <a:spcPts val="0"/>
                        </a:spcAft>
                        <a:buClr>
                          <a:srgbClr val="000000"/>
                        </a:buClr>
                        <a:buSzPts val="1400"/>
                        <a:buFont typeface="Arial"/>
                        <a:buNone/>
                      </a:pPr>
                      <a:r>
                        <a:t/>
                      </a:r>
                      <a:endParaRPr cap="none" strike="noStrike" sz="1400" u="none"/>
                    </a:p>
                  </a:txBody>
                  <a:tcPr anchor="b" marB="91425" marL="91425" marR="91425" marT="91425">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l" indent="0" lvl="0" marL="0" marR="0" rtl="0">
                        <a:lnSpc>
                          <a:spcPct val="100000"/>
                        </a:lnSpc>
                        <a:spcBef>
                          <a:spcPts val="0"/>
                        </a:spcBef>
                        <a:spcAft>
                          <a:spcPts val="0"/>
                        </a:spcAft>
                        <a:buClr>
                          <a:srgbClr val="000000"/>
                        </a:buClr>
                        <a:buSzPts val="1400"/>
                        <a:buFont typeface="Arial"/>
                        <a:buNone/>
                      </a:pPr>
                      <a:r>
                        <a:t/>
                      </a:r>
                      <a:endParaRPr cap="none" strike="noStrike" sz="1400" u="none"/>
                    </a:p>
                  </a:txBody>
                  <a:tcPr anchor="b" marB="91425" marL="91425" marR="91425" marT="91425">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l" indent="0" lvl="0" marL="0" marR="0" rtl="0">
                        <a:lnSpc>
                          <a:spcPct val="100000"/>
                        </a:lnSpc>
                        <a:spcBef>
                          <a:spcPts val="0"/>
                        </a:spcBef>
                        <a:spcAft>
                          <a:spcPts val="0"/>
                        </a:spcAft>
                        <a:buClr>
                          <a:srgbClr val="000000"/>
                        </a:buClr>
                        <a:buSzPts val="1400"/>
                        <a:buFont typeface="Arial"/>
                        <a:buNone/>
                      </a:pPr>
                      <a:r>
                        <a:t/>
                      </a:r>
                      <a:endParaRPr cap="none" strike="noStrike" sz="1400" u="none"/>
                    </a:p>
                  </a:txBody>
                  <a:tcPr anchor="b" marB="91425" marL="91425" marR="91425" marT="91425">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r>
              <a:tr h="251450">
                <a:tc gridSpan="6">
                  <a:txBody>
                    <a:bodyPr/>
                    <a:lstStyle/>
                    <a:p>
                      <a:pPr algn="l" indent="0" lvl="0" marL="0" marR="0" rtl="0">
                        <a:lnSpc>
                          <a:spcPct val="115000"/>
                        </a:lnSpc>
                        <a:spcBef>
                          <a:spcPts val="0"/>
                        </a:spcBef>
                        <a:spcAft>
                          <a:spcPts val="0"/>
                        </a:spcAft>
                        <a:buClr>
                          <a:srgbClr val="000000"/>
                        </a:buClr>
                        <a:buSzPts val="900"/>
                        <a:buFont typeface="Arial"/>
                        <a:buNone/>
                      </a:pPr>
                      <a:r>
                        <a:rPr b="1" cap="none" i="1" lang="en" strike="noStrike" sz="900" u="none"/>
                        <a:t>                                       FEATURES</a:t>
                      </a:r>
                      <a:endParaRPr b="1" cap="none" i="1" strike="noStrike" sz="900" u="none"/>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EFEFEF"/>
                    </a:solidFill>
                  </a:tcPr>
                </a:tc>
                <a:tc hMerge="1"/>
                <a:tc hMerge="1"/>
                <a:tc hMerge="1"/>
                <a:tc hMerge="1"/>
                <a:tc hMerge="1"/>
              </a:tr>
              <a:tr h="209550">
                <a:tc>
                  <a:txBody>
                    <a:bodyPr/>
                    <a:lstStyle/>
                    <a:p>
                      <a:pPr algn="ctr" indent="0" lvl="0" marL="0" marR="0" rtl="0">
                        <a:lnSpc>
                          <a:spcPct val="115000"/>
                        </a:lnSpc>
                        <a:spcBef>
                          <a:spcPts val="0"/>
                        </a:spcBef>
                        <a:spcAft>
                          <a:spcPts val="0"/>
                        </a:spcAft>
                        <a:buClr>
                          <a:srgbClr val="000000"/>
                        </a:buClr>
                        <a:buSzPts val="1000"/>
                        <a:buFont typeface="Arial"/>
                        <a:buNone/>
                      </a:pPr>
                      <a:r>
                        <a:rPr cap="none" lang="en" strike="noStrike" sz="1000" u="none">
                          <a:latin typeface="Montserrat"/>
                          <a:ea typeface="Montserrat"/>
                          <a:cs typeface="Montserrat"/>
                          <a:sym typeface="Montserrat"/>
                        </a:rPr>
                        <a:t>Account Portal(Rent, Balances, Documents)</a:t>
                      </a:r>
                      <a:endParaRPr cap="none" strike="noStrike" sz="1000" u="none">
                        <a:latin typeface="Montserrat"/>
                        <a:ea typeface="Montserrat"/>
                        <a:cs typeface="Montserrat"/>
                        <a:sym typeface="Montserrat"/>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FFD966"/>
                    </a:solidFill>
                  </a:tcPr>
                </a:tc>
                <a:tc>
                  <a:txBody>
                    <a:bodyPr/>
                    <a:lstStyle/>
                    <a:p>
                      <a:pPr algn="ctr" indent="0" lvl="0" marL="0" marR="0" rtl="0">
                        <a:lnSpc>
                          <a:spcPct val="115000"/>
                        </a:lnSpc>
                        <a:spcBef>
                          <a:spcPts val="0"/>
                        </a:spcBef>
                        <a:spcAft>
                          <a:spcPts val="0"/>
                        </a:spcAft>
                        <a:buClr>
                          <a:srgbClr val="000000"/>
                        </a:buClr>
                        <a:buSzPts val="900"/>
                        <a:buFont typeface="Arial"/>
                        <a:buNone/>
                      </a:pPr>
                      <a:r>
                        <a:rPr b="1" cap="none" lang="en" strike="noStrike" sz="900" u="none">
                          <a:solidFill>
                            <a:srgbClr val="FF0000"/>
                          </a:solidFill>
                          <a:latin typeface="Open Sans"/>
                          <a:ea typeface="Open Sans"/>
                          <a:cs typeface="Open Sans"/>
                          <a:sym typeface="Open Sans"/>
                        </a:rPr>
                        <a:t>X</a:t>
                      </a:r>
                      <a:endParaRPr b="1" cap="none" strike="noStrike" sz="9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FFD966"/>
                    </a:solidFill>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FFD966"/>
                    </a:solidFill>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FFD966"/>
                    </a:solidFill>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FFD966"/>
                    </a:solidFill>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FFD966"/>
                    </a:solidFill>
                  </a:tcPr>
                </a:tc>
              </a:tr>
              <a:tr h="209550">
                <a:tc>
                  <a:txBody>
                    <a:bodyPr/>
                    <a:lstStyle/>
                    <a:p>
                      <a:pPr algn="ctr" indent="0" lvl="0" marL="0" marR="0" rtl="0">
                        <a:lnSpc>
                          <a:spcPct val="115000"/>
                        </a:lnSpc>
                        <a:spcBef>
                          <a:spcPts val="0"/>
                        </a:spcBef>
                        <a:spcAft>
                          <a:spcPts val="0"/>
                        </a:spcAft>
                        <a:buClr>
                          <a:srgbClr val="000000"/>
                        </a:buClr>
                        <a:buSzPts val="1000"/>
                        <a:buFont typeface="Arial"/>
                        <a:buNone/>
                      </a:pPr>
                      <a:r>
                        <a:rPr cap="none" lang="en" strike="noStrike" sz="1000" u="none">
                          <a:latin typeface="Montserrat"/>
                          <a:ea typeface="Montserrat"/>
                          <a:cs typeface="Montserrat"/>
                          <a:sym typeface="Montserrat"/>
                        </a:rPr>
                        <a:t>View Room Availability</a:t>
                      </a:r>
                      <a:endParaRPr cap="none" strike="noStrike" sz="1000" u="none">
                        <a:latin typeface="Montserrat"/>
                        <a:ea typeface="Montserrat"/>
                        <a:cs typeface="Montserrat"/>
                        <a:sym typeface="Montserrat"/>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900"/>
                        <a:buFont typeface="Arial"/>
                        <a:buNone/>
                      </a:pPr>
                      <a:r>
                        <a:rPr b="1" cap="none" lang="en" strike="noStrike" sz="900" u="none">
                          <a:solidFill>
                            <a:srgbClr val="FF0000"/>
                          </a:solidFill>
                          <a:latin typeface="Open Sans"/>
                          <a:ea typeface="Open Sans"/>
                          <a:cs typeface="Open Sans"/>
                          <a:sym typeface="Open Sans"/>
                        </a:rPr>
                        <a:t>X</a:t>
                      </a:r>
                      <a:endParaRPr b="1" cap="none" strike="noStrike" sz="9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r>
              <a:tr h="209550">
                <a:tc>
                  <a:txBody>
                    <a:bodyPr/>
                    <a:lstStyle/>
                    <a:p>
                      <a:pPr algn="ctr" indent="0" lvl="0" marL="0" marR="0" rtl="0">
                        <a:lnSpc>
                          <a:spcPct val="115000"/>
                        </a:lnSpc>
                        <a:spcBef>
                          <a:spcPts val="0"/>
                        </a:spcBef>
                        <a:spcAft>
                          <a:spcPts val="0"/>
                        </a:spcAft>
                        <a:buClr>
                          <a:srgbClr val="000000"/>
                        </a:buClr>
                        <a:buSzPts val="1000"/>
                        <a:buFont typeface="Arial"/>
                        <a:buNone/>
                      </a:pPr>
                      <a:r>
                        <a:rPr cap="none" lang="en" strike="noStrike" sz="1000" u="none">
                          <a:latin typeface="Montserrat"/>
                          <a:ea typeface="Montserrat"/>
                          <a:cs typeface="Montserrat"/>
                          <a:sym typeface="Montserrat"/>
                        </a:rPr>
                        <a:t>Building/Staff Information</a:t>
                      </a:r>
                      <a:endParaRPr cap="none" strike="noStrike" sz="1000" u="none">
                        <a:latin typeface="Montserrat"/>
                        <a:ea typeface="Montserrat"/>
                        <a:cs typeface="Montserrat"/>
                        <a:sym typeface="Montserrat"/>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r>
              <a:tr h="209550">
                <a:tc>
                  <a:txBody>
                    <a:bodyPr/>
                    <a:lstStyle/>
                    <a:p>
                      <a:pPr algn="ctr" indent="0" lvl="0" marL="0" marR="0" rtl="0">
                        <a:lnSpc>
                          <a:spcPct val="115000"/>
                        </a:lnSpc>
                        <a:spcBef>
                          <a:spcPts val="0"/>
                        </a:spcBef>
                        <a:spcAft>
                          <a:spcPts val="0"/>
                        </a:spcAft>
                        <a:buClr>
                          <a:srgbClr val="000000"/>
                        </a:buClr>
                        <a:buSzPts val="1000"/>
                        <a:buFont typeface="Arial"/>
                        <a:buNone/>
                      </a:pPr>
                      <a:r>
                        <a:rPr cap="none" lang="en" strike="noStrike" sz="1000" u="none">
                          <a:latin typeface="Montserrat"/>
                          <a:ea typeface="Montserrat"/>
                          <a:cs typeface="Montserrat"/>
                          <a:sym typeface="Montserrat"/>
                        </a:rPr>
                        <a:t>Chat/Email/Text Tenant-Mgmt</a:t>
                      </a:r>
                      <a:endParaRPr cap="none" strike="noStrike" sz="1000" u="none">
                        <a:latin typeface="Montserrat"/>
                        <a:ea typeface="Montserrat"/>
                        <a:cs typeface="Montserrat"/>
                        <a:sym typeface="Montserrat"/>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900"/>
                        <a:buFont typeface="Arial"/>
                        <a:buNone/>
                      </a:pPr>
                      <a:r>
                        <a:rPr b="1" cap="none" lang="en" strike="noStrike" sz="900" u="none">
                          <a:solidFill>
                            <a:srgbClr val="FF0000"/>
                          </a:solidFill>
                          <a:latin typeface="Open Sans"/>
                          <a:ea typeface="Open Sans"/>
                          <a:cs typeface="Open Sans"/>
                          <a:sym typeface="Open Sans"/>
                        </a:rPr>
                        <a:t>X</a:t>
                      </a:r>
                      <a:endParaRPr b="1" cap="none" strike="noStrike" sz="9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r>
              <a:tr h="209550">
                <a:tc>
                  <a:txBody>
                    <a:bodyPr/>
                    <a:lstStyle/>
                    <a:p>
                      <a:pPr algn="ctr" indent="0" lvl="0" marL="0" marR="0" rtl="0">
                        <a:lnSpc>
                          <a:spcPct val="115000"/>
                        </a:lnSpc>
                        <a:spcBef>
                          <a:spcPts val="0"/>
                        </a:spcBef>
                        <a:spcAft>
                          <a:spcPts val="0"/>
                        </a:spcAft>
                        <a:buClr>
                          <a:srgbClr val="000000"/>
                        </a:buClr>
                        <a:buSzPts val="1000"/>
                        <a:buFont typeface="Arial"/>
                        <a:buNone/>
                      </a:pPr>
                      <a:r>
                        <a:rPr cap="none" lang="en" strike="noStrike" sz="1000" u="none">
                          <a:latin typeface="Montserrat"/>
                          <a:ea typeface="Montserrat"/>
                          <a:cs typeface="Montserrat"/>
                          <a:sym typeface="Montserrat"/>
                        </a:rPr>
                        <a:t>Community Feed</a:t>
                      </a:r>
                      <a:endParaRPr cap="none" strike="noStrike" sz="1000" u="none">
                        <a:latin typeface="Montserrat"/>
                        <a:ea typeface="Montserrat"/>
                        <a:cs typeface="Montserrat"/>
                        <a:sym typeface="Montserrat"/>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900"/>
                        <a:buFont typeface="Arial"/>
                        <a:buNone/>
                      </a:pPr>
                      <a:r>
                        <a:rPr b="1" cap="none" lang="en" strike="noStrike" sz="900" u="none">
                          <a:solidFill>
                            <a:srgbClr val="FF0000"/>
                          </a:solidFill>
                          <a:latin typeface="Open Sans"/>
                          <a:ea typeface="Open Sans"/>
                          <a:cs typeface="Open Sans"/>
                          <a:sym typeface="Open Sans"/>
                        </a:rPr>
                        <a:t>X</a:t>
                      </a:r>
                      <a:endParaRPr b="1" cap="none" strike="noStrike" sz="9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900"/>
                        <a:buFont typeface="Arial"/>
                        <a:buNone/>
                      </a:pPr>
                      <a:r>
                        <a:rPr b="1" cap="none" lang="en" strike="noStrike" sz="900" u="none">
                          <a:solidFill>
                            <a:srgbClr val="FF0000"/>
                          </a:solidFill>
                          <a:latin typeface="Open Sans"/>
                          <a:ea typeface="Open Sans"/>
                          <a:cs typeface="Open Sans"/>
                          <a:sym typeface="Open Sans"/>
                        </a:rPr>
                        <a:t>X</a:t>
                      </a:r>
                      <a:endParaRPr b="1" cap="none" strike="noStrike" sz="9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r>
              <a:tr h="209550">
                <a:tc>
                  <a:txBody>
                    <a:bodyPr/>
                    <a:lstStyle/>
                    <a:p>
                      <a:pPr algn="ctr" indent="0" lvl="0" marL="0" marR="0" rtl="0">
                        <a:lnSpc>
                          <a:spcPct val="115000"/>
                        </a:lnSpc>
                        <a:spcBef>
                          <a:spcPts val="0"/>
                        </a:spcBef>
                        <a:spcAft>
                          <a:spcPts val="0"/>
                        </a:spcAft>
                        <a:buClr>
                          <a:srgbClr val="000000"/>
                        </a:buClr>
                        <a:buSzPts val="1000"/>
                        <a:buFont typeface="Arial"/>
                        <a:buNone/>
                      </a:pPr>
                      <a:r>
                        <a:rPr cap="none" lang="en" strike="noStrike" sz="1000" u="none">
                          <a:latin typeface="Montserrat"/>
                          <a:ea typeface="Montserrat"/>
                          <a:cs typeface="Montserrat"/>
                          <a:sym typeface="Montserrat"/>
                        </a:rPr>
                        <a:t>Shareable Calendars</a:t>
                      </a:r>
                      <a:endParaRPr cap="none" strike="noStrike" sz="1000" u="none">
                        <a:latin typeface="Montserrat"/>
                        <a:ea typeface="Montserrat"/>
                        <a:cs typeface="Montserrat"/>
                        <a:sym typeface="Montserrat"/>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chemeClr val="dk1"/>
                        </a:buClr>
                        <a:buSzPts val="1100"/>
                        <a:buFont typeface="Arial"/>
                        <a:buNone/>
                      </a:pPr>
                      <a:r>
                        <a:rPr b="1" cap="none" lang="en" strike="noStrike" sz="900" u="none">
                          <a:solidFill>
                            <a:srgbClr val="FF0000"/>
                          </a:solidFill>
                          <a:latin typeface="Open Sans"/>
                          <a:ea typeface="Open Sans"/>
                          <a:cs typeface="Open Sans"/>
                          <a:sym typeface="Open Sans"/>
                        </a:rPr>
                        <a:t>X</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chemeClr val="dk1"/>
                        </a:buClr>
                        <a:buSzPts val="1100"/>
                        <a:buFont typeface="Arial"/>
                        <a:buNone/>
                      </a:pPr>
                      <a:r>
                        <a:rPr b="1" cap="none" lang="en" strike="noStrike" sz="900" u="none">
                          <a:solidFill>
                            <a:srgbClr val="FF0000"/>
                          </a:solidFill>
                          <a:latin typeface="Open Sans"/>
                          <a:ea typeface="Open Sans"/>
                          <a:cs typeface="Open Sans"/>
                          <a:sym typeface="Open Sans"/>
                        </a:rPr>
                        <a:t>X</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chemeClr val="dk1"/>
                        </a:buClr>
                        <a:buSzPts val="1100"/>
                        <a:buFont typeface="Arial"/>
                        <a:buNone/>
                      </a:pPr>
                      <a:r>
                        <a:rPr b="1" cap="none" lang="en" strike="noStrike" sz="900" u="none">
                          <a:solidFill>
                            <a:srgbClr val="FF0000"/>
                          </a:solidFill>
                          <a:latin typeface="Open Sans"/>
                          <a:ea typeface="Open Sans"/>
                          <a:cs typeface="Open Sans"/>
                          <a:sym typeface="Open Sans"/>
                        </a:rPr>
                        <a:t>X</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chemeClr val="dk1"/>
                        </a:buClr>
                        <a:buSzPts val="1100"/>
                        <a:buFont typeface="Arial"/>
                        <a:buNone/>
                      </a:pPr>
                      <a:r>
                        <a:rPr b="1" cap="none" lang="en" strike="noStrike" sz="900" u="none">
                          <a:solidFill>
                            <a:srgbClr val="FF0000"/>
                          </a:solidFill>
                          <a:latin typeface="Open Sans"/>
                          <a:ea typeface="Open Sans"/>
                          <a:cs typeface="Open Sans"/>
                          <a:sym typeface="Open Sans"/>
                        </a:rPr>
                        <a:t>X</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chemeClr val="dk1"/>
                        </a:buClr>
                        <a:buSzPts val="1100"/>
                        <a:buFont typeface="Arial"/>
                        <a:buNone/>
                      </a:pPr>
                      <a:r>
                        <a:rPr b="1" cap="none" lang="en" strike="noStrike" sz="900" u="none">
                          <a:solidFill>
                            <a:srgbClr val="FF0000"/>
                          </a:solidFill>
                          <a:latin typeface="Open Sans"/>
                          <a:ea typeface="Open Sans"/>
                          <a:cs typeface="Open Sans"/>
                          <a:sym typeface="Open Sans"/>
                        </a:rPr>
                        <a:t>X</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r>
              <a:tr h="209550">
                <a:tc>
                  <a:txBody>
                    <a:bodyPr/>
                    <a:lstStyle/>
                    <a:p>
                      <a:pPr algn="ctr" indent="0" lvl="0" marL="0" marR="0" rtl="0">
                        <a:lnSpc>
                          <a:spcPct val="115000"/>
                        </a:lnSpc>
                        <a:spcBef>
                          <a:spcPts val="0"/>
                        </a:spcBef>
                        <a:spcAft>
                          <a:spcPts val="0"/>
                        </a:spcAft>
                        <a:buClr>
                          <a:srgbClr val="000000"/>
                        </a:buClr>
                        <a:buSzPts val="1000"/>
                        <a:buFont typeface="Arial"/>
                        <a:buNone/>
                      </a:pPr>
                      <a:r>
                        <a:rPr cap="none" lang="en" strike="noStrike" sz="1000" u="none">
                          <a:latin typeface="Montserrat"/>
                          <a:ea typeface="Montserrat"/>
                          <a:cs typeface="Montserrat"/>
                          <a:sym typeface="Montserrat"/>
                        </a:rPr>
                        <a:t>Personal Feed</a:t>
                      </a:r>
                      <a:endParaRPr cap="none" strike="noStrike" sz="1000" u="none">
                        <a:latin typeface="Montserrat"/>
                        <a:ea typeface="Montserrat"/>
                        <a:cs typeface="Montserrat"/>
                        <a:sym typeface="Montserrat"/>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900"/>
                        <a:buFont typeface="Arial"/>
                        <a:buNone/>
                      </a:pPr>
                      <a:r>
                        <a:rPr b="1" cap="none" lang="en" strike="noStrike" sz="900" u="none">
                          <a:solidFill>
                            <a:srgbClr val="FF0000"/>
                          </a:solidFill>
                          <a:latin typeface="Open Sans"/>
                          <a:ea typeface="Open Sans"/>
                          <a:cs typeface="Open Sans"/>
                          <a:sym typeface="Open Sans"/>
                        </a:rPr>
                        <a:t>X</a:t>
                      </a:r>
                      <a:endParaRPr b="1" cap="none" strike="noStrike" sz="9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900"/>
                        <a:buFont typeface="Arial"/>
                        <a:buNone/>
                      </a:pPr>
                      <a:r>
                        <a:rPr b="1" cap="none" lang="en" strike="noStrike" sz="900" u="none">
                          <a:solidFill>
                            <a:srgbClr val="FF0000"/>
                          </a:solidFill>
                          <a:latin typeface="Open Sans"/>
                          <a:ea typeface="Open Sans"/>
                          <a:cs typeface="Open Sans"/>
                          <a:sym typeface="Open Sans"/>
                        </a:rPr>
                        <a:t>X</a:t>
                      </a:r>
                      <a:endParaRPr b="1" cap="none" strike="noStrike" sz="9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900"/>
                        <a:buFont typeface="Arial"/>
                        <a:buNone/>
                      </a:pPr>
                      <a:r>
                        <a:rPr b="1" cap="none" lang="en" strike="noStrike" sz="900" u="none">
                          <a:solidFill>
                            <a:srgbClr val="FF0000"/>
                          </a:solidFill>
                          <a:latin typeface="Open Sans"/>
                          <a:ea typeface="Open Sans"/>
                          <a:cs typeface="Open Sans"/>
                          <a:sym typeface="Open Sans"/>
                        </a:rPr>
                        <a:t>X</a:t>
                      </a:r>
                      <a:endParaRPr b="1" cap="none" strike="noStrike" sz="9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r>
              <a:tr h="200025">
                <a:tc>
                  <a:txBody>
                    <a:bodyPr/>
                    <a:lstStyle/>
                    <a:p>
                      <a:pPr algn="ctr" indent="0" lvl="0" marL="0" marR="0" rtl="0">
                        <a:lnSpc>
                          <a:spcPct val="115000"/>
                        </a:lnSpc>
                        <a:spcBef>
                          <a:spcPts val="0"/>
                        </a:spcBef>
                        <a:spcAft>
                          <a:spcPts val="0"/>
                        </a:spcAft>
                        <a:buClr>
                          <a:srgbClr val="000000"/>
                        </a:buClr>
                        <a:buSzPts val="1000"/>
                        <a:buFont typeface="Arial"/>
                        <a:buNone/>
                      </a:pPr>
                      <a:r>
                        <a:rPr cap="none" lang="en" strike="noStrike" sz="1000" u="none">
                          <a:latin typeface="Montserrat"/>
                          <a:ea typeface="Montserrat"/>
                          <a:cs typeface="Montserrat"/>
                          <a:sym typeface="Montserrat"/>
                        </a:rPr>
                        <a:t>Community Messaging</a:t>
                      </a:r>
                      <a:endParaRPr cap="none" strike="noStrike" sz="1000" u="none">
                        <a:latin typeface="Montserrat"/>
                        <a:ea typeface="Montserrat"/>
                        <a:cs typeface="Montserrat"/>
                        <a:sym typeface="Montserrat"/>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900"/>
                        <a:buFont typeface="Arial"/>
                        <a:buNone/>
                      </a:pPr>
                      <a:r>
                        <a:rPr b="1" cap="none" lang="en" strike="noStrike" sz="900" u="none">
                          <a:solidFill>
                            <a:srgbClr val="FF0000"/>
                          </a:solidFill>
                          <a:latin typeface="Open Sans"/>
                          <a:ea typeface="Open Sans"/>
                          <a:cs typeface="Open Sans"/>
                          <a:sym typeface="Open Sans"/>
                        </a:rPr>
                        <a:t>X</a:t>
                      </a:r>
                      <a:endParaRPr b="1" cap="none" strike="noStrike" sz="9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900"/>
                        <a:buFont typeface="Arial"/>
                        <a:buNone/>
                      </a:pPr>
                      <a:r>
                        <a:rPr b="1" cap="none" lang="en" strike="noStrike" sz="900" u="none">
                          <a:solidFill>
                            <a:srgbClr val="38761D"/>
                          </a:solidFill>
                          <a:latin typeface="Open Sans"/>
                          <a:ea typeface="Open Sans"/>
                          <a:cs typeface="Open Sans"/>
                          <a:sym typeface="Open Sans"/>
                        </a:rPr>
                        <a:t>✓</a:t>
                      </a:r>
                      <a:endParaRPr b="1" cap="none" strike="noStrike" sz="900" u="none">
                        <a:solidFill>
                          <a:srgbClr val="38761D"/>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900"/>
                        <a:buFont typeface="Arial"/>
                        <a:buNone/>
                      </a:pPr>
                      <a:r>
                        <a:rPr b="1" cap="none" lang="en" strike="noStrike" sz="900" u="none">
                          <a:solidFill>
                            <a:srgbClr val="FF0000"/>
                          </a:solidFill>
                          <a:latin typeface="Open Sans"/>
                          <a:ea typeface="Open Sans"/>
                          <a:cs typeface="Open Sans"/>
                          <a:sym typeface="Open Sans"/>
                        </a:rPr>
                        <a:t>X</a:t>
                      </a:r>
                      <a:endParaRPr b="1" cap="none" strike="noStrike" sz="9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900"/>
                        <a:buFont typeface="Arial"/>
                        <a:buNone/>
                      </a:pPr>
                      <a:r>
                        <a:rPr b="1" cap="none" lang="en" strike="noStrike" sz="900" u="none">
                          <a:solidFill>
                            <a:srgbClr val="FF0000"/>
                          </a:solidFill>
                          <a:latin typeface="Open Sans"/>
                          <a:ea typeface="Open Sans"/>
                          <a:cs typeface="Open Sans"/>
                          <a:sym typeface="Open Sans"/>
                        </a:rPr>
                        <a:t>X</a:t>
                      </a:r>
                      <a:endParaRPr b="1" cap="none" strike="noStrike" sz="9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900"/>
                        <a:buFont typeface="Arial"/>
                        <a:buNone/>
                      </a:pPr>
                      <a:r>
                        <a:rPr b="1" cap="none" lang="en" strike="noStrike" sz="900" u="none">
                          <a:solidFill>
                            <a:srgbClr val="38761D"/>
                          </a:solidFill>
                          <a:latin typeface="Open Sans"/>
                          <a:ea typeface="Open Sans"/>
                          <a:cs typeface="Open Sans"/>
                          <a:sym typeface="Open Sans"/>
                        </a:rPr>
                        <a:t>✓</a:t>
                      </a:r>
                      <a:endParaRPr b="1" cap="none" strike="noStrike" sz="900" u="none">
                        <a:solidFill>
                          <a:srgbClr val="38761D"/>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r>
              <a:tr h="209550">
                <a:tc>
                  <a:txBody>
                    <a:bodyPr/>
                    <a:lstStyle/>
                    <a:p>
                      <a:pPr algn="ctr" indent="0" lvl="0" marL="0" marR="0" rtl="0">
                        <a:lnSpc>
                          <a:spcPct val="115000"/>
                        </a:lnSpc>
                        <a:spcBef>
                          <a:spcPts val="0"/>
                        </a:spcBef>
                        <a:spcAft>
                          <a:spcPts val="0"/>
                        </a:spcAft>
                        <a:buClr>
                          <a:srgbClr val="000000"/>
                        </a:buClr>
                        <a:buSzPts val="1000"/>
                        <a:buFont typeface="Arial"/>
                        <a:buNone/>
                      </a:pPr>
                      <a:r>
                        <a:rPr cap="none" lang="en" strike="noStrike" sz="1000" u="none">
                          <a:latin typeface="Montserrat"/>
                          <a:ea typeface="Montserrat"/>
                          <a:cs typeface="Montserrat"/>
                          <a:sym typeface="Montserrat"/>
                        </a:rPr>
                        <a:t>Educational Workshops</a:t>
                      </a:r>
                      <a:endParaRPr cap="none" strike="noStrike" sz="1000" u="none">
                        <a:latin typeface="Montserrat"/>
                        <a:ea typeface="Montserrat"/>
                        <a:cs typeface="Montserrat"/>
                        <a:sym typeface="Montserrat"/>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FFD966"/>
                    </a:solidFill>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FFD966"/>
                    </a:solidFill>
                  </a:tcPr>
                </a:tc>
                <a:tc>
                  <a:txBody>
                    <a:bodyPr/>
                    <a:lstStyle/>
                    <a:p>
                      <a:pPr algn="ctr" indent="0" lvl="0" marL="0" marR="0" rtl="0">
                        <a:lnSpc>
                          <a:spcPct val="115000"/>
                        </a:lnSpc>
                        <a:spcBef>
                          <a:spcPts val="0"/>
                        </a:spcBef>
                        <a:spcAft>
                          <a:spcPts val="0"/>
                        </a:spcAft>
                        <a:buClr>
                          <a:srgbClr val="000000"/>
                        </a:buClr>
                        <a:buSzPts val="900"/>
                        <a:buFont typeface="Arial"/>
                        <a:buNone/>
                      </a:pPr>
                      <a:r>
                        <a:rPr b="1" cap="none" lang="en" strike="noStrike" sz="900" u="none">
                          <a:solidFill>
                            <a:srgbClr val="FF0000"/>
                          </a:solidFill>
                          <a:latin typeface="Open Sans"/>
                          <a:ea typeface="Open Sans"/>
                          <a:cs typeface="Open Sans"/>
                          <a:sym typeface="Open Sans"/>
                        </a:rPr>
                        <a:t>X</a:t>
                      </a:r>
                      <a:endParaRPr b="1" cap="none" strike="noStrike" sz="9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FFD966"/>
                    </a:solidFill>
                  </a:tcPr>
                </a:tc>
                <a:tc>
                  <a:txBody>
                    <a:bodyPr/>
                    <a:lstStyle/>
                    <a:p>
                      <a:pPr algn="ctr" indent="0" lvl="0" marL="0" marR="0" rtl="0">
                        <a:lnSpc>
                          <a:spcPct val="115000"/>
                        </a:lnSpc>
                        <a:spcBef>
                          <a:spcPts val="0"/>
                        </a:spcBef>
                        <a:spcAft>
                          <a:spcPts val="0"/>
                        </a:spcAft>
                        <a:buClr>
                          <a:srgbClr val="000000"/>
                        </a:buClr>
                        <a:buSzPts val="900"/>
                        <a:buFont typeface="Arial"/>
                        <a:buNone/>
                      </a:pPr>
                      <a:r>
                        <a:rPr b="1" cap="none" lang="en" strike="noStrike" sz="900" u="none">
                          <a:solidFill>
                            <a:srgbClr val="FF0000"/>
                          </a:solidFill>
                          <a:latin typeface="Open Sans"/>
                          <a:ea typeface="Open Sans"/>
                          <a:cs typeface="Open Sans"/>
                          <a:sym typeface="Open Sans"/>
                        </a:rPr>
                        <a:t>X</a:t>
                      </a:r>
                      <a:endParaRPr b="1" cap="none" strike="noStrike" sz="9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FFD966"/>
                    </a:solidFill>
                  </a:tcPr>
                </a:tc>
                <a:tc>
                  <a:txBody>
                    <a:bodyPr/>
                    <a:lstStyle/>
                    <a:p>
                      <a:pPr algn="ctr" indent="0" lvl="0" marL="0" marR="0" rtl="0">
                        <a:lnSpc>
                          <a:spcPct val="115000"/>
                        </a:lnSpc>
                        <a:spcBef>
                          <a:spcPts val="0"/>
                        </a:spcBef>
                        <a:spcAft>
                          <a:spcPts val="0"/>
                        </a:spcAft>
                        <a:buClr>
                          <a:srgbClr val="000000"/>
                        </a:buClr>
                        <a:buSzPts val="900"/>
                        <a:buFont typeface="Arial"/>
                        <a:buNone/>
                      </a:pPr>
                      <a:r>
                        <a:rPr b="1" cap="none" lang="en" strike="noStrike" sz="900" u="none">
                          <a:solidFill>
                            <a:srgbClr val="FF0000"/>
                          </a:solidFill>
                          <a:latin typeface="Open Sans"/>
                          <a:ea typeface="Open Sans"/>
                          <a:cs typeface="Open Sans"/>
                          <a:sym typeface="Open Sans"/>
                        </a:rPr>
                        <a:t>X</a:t>
                      </a:r>
                      <a:endParaRPr b="1" cap="none" strike="noStrike" sz="9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FFD966"/>
                    </a:solidFill>
                  </a:tcPr>
                </a:tc>
                <a:tc>
                  <a:txBody>
                    <a:bodyPr/>
                    <a:lstStyle/>
                    <a:p>
                      <a:pPr algn="ctr" indent="0" lvl="0" marL="0" marR="0" rtl="0">
                        <a:lnSpc>
                          <a:spcPct val="115000"/>
                        </a:lnSpc>
                        <a:spcBef>
                          <a:spcPts val="0"/>
                        </a:spcBef>
                        <a:spcAft>
                          <a:spcPts val="0"/>
                        </a:spcAft>
                        <a:buClr>
                          <a:srgbClr val="000000"/>
                        </a:buClr>
                        <a:buSzPts val="900"/>
                        <a:buFont typeface="Arial"/>
                        <a:buNone/>
                      </a:pPr>
                      <a:r>
                        <a:rPr b="1" cap="none" lang="en" strike="noStrike" sz="900" u="none">
                          <a:solidFill>
                            <a:srgbClr val="FF0000"/>
                          </a:solidFill>
                          <a:latin typeface="Open Sans"/>
                          <a:ea typeface="Open Sans"/>
                          <a:cs typeface="Open Sans"/>
                          <a:sym typeface="Open Sans"/>
                        </a:rPr>
                        <a:t>X</a:t>
                      </a:r>
                      <a:endParaRPr b="1" cap="none" strike="noStrike" sz="9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solidFill>
                      <a:srgbClr val="FFD966"/>
                    </a:solidFill>
                  </a:tcPr>
                </a:tc>
              </a:tr>
              <a:tr h="209550">
                <a:tc>
                  <a:txBody>
                    <a:bodyPr/>
                    <a:lstStyle/>
                    <a:p>
                      <a:pPr algn="ctr" indent="0" lvl="0" marL="0" marR="0" rtl="0">
                        <a:lnSpc>
                          <a:spcPct val="115000"/>
                        </a:lnSpc>
                        <a:spcBef>
                          <a:spcPts val="0"/>
                        </a:spcBef>
                        <a:spcAft>
                          <a:spcPts val="0"/>
                        </a:spcAft>
                        <a:buClr>
                          <a:srgbClr val="000000"/>
                        </a:buClr>
                        <a:buSzPts val="1000"/>
                        <a:buFont typeface="Arial"/>
                        <a:buNone/>
                      </a:pPr>
                      <a:r>
                        <a:rPr cap="none" lang="en" strike="noStrike" sz="1000" u="none">
                          <a:latin typeface="Montserrat"/>
                          <a:ea typeface="Montserrat"/>
                          <a:cs typeface="Montserrat"/>
                          <a:sym typeface="Montserrat"/>
                        </a:rPr>
                        <a:t>Smart home features</a:t>
                      </a:r>
                      <a:endParaRPr cap="none" strike="noStrike" sz="1000" u="none">
                        <a:latin typeface="Montserrat"/>
                        <a:ea typeface="Montserrat"/>
                        <a:cs typeface="Montserrat"/>
                        <a:sym typeface="Montserrat"/>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900"/>
                        <a:buFont typeface="Arial"/>
                        <a:buNone/>
                      </a:pPr>
                      <a:r>
                        <a:rPr b="1" cap="none" lang="en" strike="noStrike" sz="900" u="none">
                          <a:solidFill>
                            <a:srgbClr val="FF0000"/>
                          </a:solidFill>
                          <a:latin typeface="Open Sans"/>
                          <a:ea typeface="Open Sans"/>
                          <a:cs typeface="Open Sans"/>
                          <a:sym typeface="Open Sans"/>
                        </a:rPr>
                        <a:t>X</a:t>
                      </a:r>
                      <a:endParaRPr b="1" cap="none" strike="noStrike" sz="9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900"/>
                        <a:buFont typeface="Arial"/>
                        <a:buNone/>
                      </a:pPr>
                      <a:r>
                        <a:rPr b="1" cap="none" lang="en" strike="noStrike" sz="900" u="none">
                          <a:solidFill>
                            <a:srgbClr val="FF0000"/>
                          </a:solidFill>
                          <a:latin typeface="Open Sans"/>
                          <a:ea typeface="Open Sans"/>
                          <a:cs typeface="Open Sans"/>
                          <a:sym typeface="Open Sans"/>
                        </a:rPr>
                        <a:t>X</a:t>
                      </a:r>
                      <a:endParaRPr b="1" cap="none" strike="noStrike" sz="9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900"/>
                        <a:buFont typeface="Arial"/>
                        <a:buNone/>
                      </a:pPr>
                      <a:r>
                        <a:rPr b="1" cap="none" lang="en" strike="noStrike" sz="900" u="none">
                          <a:solidFill>
                            <a:srgbClr val="FF0000"/>
                          </a:solidFill>
                          <a:latin typeface="Open Sans"/>
                          <a:ea typeface="Open Sans"/>
                          <a:cs typeface="Open Sans"/>
                          <a:sym typeface="Open Sans"/>
                        </a:rPr>
                        <a:t>X</a:t>
                      </a:r>
                      <a:endParaRPr b="1" cap="none" strike="noStrike" sz="9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900"/>
                        <a:buFont typeface="Arial"/>
                        <a:buNone/>
                      </a:pPr>
                      <a:r>
                        <a:rPr b="1" cap="none" lang="en" strike="noStrike" sz="900" u="none">
                          <a:solidFill>
                            <a:srgbClr val="FF0000"/>
                          </a:solidFill>
                          <a:latin typeface="Open Sans"/>
                          <a:ea typeface="Open Sans"/>
                          <a:cs typeface="Open Sans"/>
                          <a:sym typeface="Open Sans"/>
                        </a:rPr>
                        <a:t>X</a:t>
                      </a:r>
                      <a:endParaRPr b="1" cap="none" strike="noStrike" sz="9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r>
              <a:tr h="209550">
                <a:tc>
                  <a:txBody>
                    <a:bodyPr/>
                    <a:lstStyle/>
                    <a:p>
                      <a:pPr algn="ctr" indent="0" lvl="0" marL="0" marR="0" rtl="0">
                        <a:lnSpc>
                          <a:spcPct val="115000"/>
                        </a:lnSpc>
                        <a:spcBef>
                          <a:spcPts val="0"/>
                        </a:spcBef>
                        <a:spcAft>
                          <a:spcPts val="0"/>
                        </a:spcAft>
                        <a:buClr>
                          <a:srgbClr val="000000"/>
                        </a:buClr>
                        <a:buSzPts val="1000"/>
                        <a:buFont typeface="Arial"/>
                        <a:buNone/>
                      </a:pPr>
                      <a:r>
                        <a:rPr cap="none" lang="en" strike="noStrike" sz="1000" u="none">
                          <a:latin typeface="Montserrat"/>
                          <a:ea typeface="Montserrat"/>
                          <a:cs typeface="Montserrat"/>
                          <a:sym typeface="Montserrat"/>
                        </a:rPr>
                        <a:t>Community Events, Activities, &amp; Programming</a:t>
                      </a:r>
                      <a:endParaRPr cap="none" strike="noStrike" sz="1000" u="none">
                        <a:latin typeface="Montserrat"/>
                        <a:ea typeface="Montserrat"/>
                        <a:cs typeface="Montserrat"/>
                        <a:sym typeface="Montserrat"/>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900"/>
                        <a:buFont typeface="Arial"/>
                        <a:buNone/>
                      </a:pPr>
                      <a:r>
                        <a:rPr b="1" cap="none" lang="en" strike="noStrike" sz="900" u="none">
                          <a:solidFill>
                            <a:srgbClr val="FF0000"/>
                          </a:solidFill>
                          <a:latin typeface="Open Sans"/>
                          <a:ea typeface="Open Sans"/>
                          <a:cs typeface="Open Sans"/>
                          <a:sym typeface="Open Sans"/>
                        </a:rPr>
                        <a:t>X</a:t>
                      </a:r>
                      <a:endParaRPr b="1" cap="none" strike="noStrike" sz="900" u="none">
                        <a:solidFill>
                          <a:srgbClr val="FF0000"/>
                        </a:solidFill>
                        <a:latin typeface="Open Sans"/>
                        <a:ea typeface="Open Sans"/>
                        <a:cs typeface="Open Sans"/>
                        <a:sym typeface="Open Sans"/>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c>
                  <a:txBody>
                    <a:bodyPr/>
                    <a:lstStyle/>
                    <a:p>
                      <a:pPr algn="ctr" indent="0" lvl="0" marL="0" marR="0" rtl="0">
                        <a:lnSpc>
                          <a:spcPct val="115000"/>
                        </a:lnSpc>
                        <a:spcBef>
                          <a:spcPts val="0"/>
                        </a:spcBef>
                        <a:spcAft>
                          <a:spcPts val="0"/>
                        </a:spcAft>
                        <a:buClr>
                          <a:srgbClr val="000000"/>
                        </a:buClr>
                        <a:buSzPts val="1100"/>
                        <a:buFont typeface="Arial"/>
                        <a:buNone/>
                      </a:pPr>
                      <a:r>
                        <a:rPr cap="none" lang="en" strike="noStrike" sz="1100" u="none">
                          <a:solidFill>
                            <a:srgbClr val="38761D"/>
                          </a:solidFill>
                        </a:rPr>
                        <a:t>✓</a:t>
                      </a:r>
                      <a:endParaRPr cap="none" strike="noStrike" sz="1100" u="none">
                        <a:solidFill>
                          <a:srgbClr val="38761D"/>
                        </a:solidFill>
                      </a:endParaRPr>
                    </a:p>
                  </a:txBody>
                  <a:tcPr anchor="b" marB="19050" marL="28575" marR="28575" marT="19050">
                    <a:lnL cap="flat" cmpd="sng" w="9525">
                      <a:solidFill>
                        <a:srgbClr val="000000"/>
                      </a:solidFill>
                      <a:prstDash val="solid"/>
                      <a:round/>
                      <a:headEnd len="sm" type="none" w="sm"/>
                      <a:tailEnd len="sm" type="none" w="sm"/>
                    </a:lnL>
                    <a:lnR cap="flat" cmpd="sng" w="9525">
                      <a:solidFill>
                        <a:srgbClr val="000000"/>
                      </a:solidFill>
                      <a:prstDash val="solid"/>
                      <a:round/>
                      <a:headEnd len="sm" type="none" w="sm"/>
                      <a:tailEnd len="sm" type="none" w="sm"/>
                    </a:lnR>
                    <a:lnT cap="flat" cmpd="sng" w="9525">
                      <a:solidFill>
                        <a:srgbClr val="000000"/>
                      </a:solidFill>
                      <a:prstDash val="solid"/>
                      <a:round/>
                      <a:headEnd len="sm" type="none" w="sm"/>
                      <a:tailEnd len="sm" type="none" w="sm"/>
                    </a:lnT>
                    <a:lnB cap="flat" cmpd="sng" w="9525">
                      <a:solidFill>
                        <a:srgbClr val="000000"/>
                      </a:solidFill>
                      <a:prstDash val="solid"/>
                      <a:round/>
                      <a:headEnd len="sm" type="none" w="sm"/>
                      <a:tailEnd len="sm" type="none" w="sm"/>
                    </a:lnB>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49"/>
          <p:cNvSpPr txBox="1"/>
          <p:nvPr/>
        </p:nvSpPr>
        <p:spPr>
          <a:xfrm>
            <a:off x="515175" y="1010875"/>
            <a:ext cx="8360100" cy="22914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000000"/>
              </a:buClr>
              <a:buSzPts val="2000"/>
              <a:buFont typeface="Open Sans SemiBold"/>
              <a:buChar char="●"/>
            </a:pPr>
            <a:r>
              <a:rPr b="0" i="0" lang="en" sz="2000" u="none" cap="none" strike="noStrike">
                <a:solidFill>
                  <a:srgbClr val="000000"/>
                </a:solidFill>
                <a:latin typeface="Open Sans SemiBold"/>
                <a:ea typeface="Open Sans SemiBold"/>
                <a:cs typeface="Open Sans SemiBold"/>
                <a:sym typeface="Open Sans SemiBold"/>
              </a:rPr>
              <a:t>Conduct Usability Tests on Hi-Fi Prototype</a:t>
            </a:r>
            <a:endParaRPr b="0" i="0" sz="2000" u="none" cap="none" strike="noStrike">
              <a:solidFill>
                <a:srgbClr val="000000"/>
              </a:solidFill>
              <a:latin typeface="Open Sans SemiBold"/>
              <a:ea typeface="Open Sans SemiBold"/>
              <a:cs typeface="Open Sans SemiBold"/>
              <a:sym typeface="Open Sans SemiBold"/>
            </a:endParaRPr>
          </a:p>
          <a:p>
            <a:pPr indent="-355600" lvl="0" marL="457200" marR="0" rtl="0" algn="l">
              <a:lnSpc>
                <a:spcPct val="150000"/>
              </a:lnSpc>
              <a:spcBef>
                <a:spcPts val="0"/>
              </a:spcBef>
              <a:spcAft>
                <a:spcPts val="0"/>
              </a:spcAft>
              <a:buClr>
                <a:srgbClr val="000000"/>
              </a:buClr>
              <a:buSzPts val="2000"/>
              <a:buFont typeface="Open Sans SemiBold"/>
              <a:buChar char="●"/>
            </a:pPr>
            <a:r>
              <a:rPr b="0" i="0" lang="en" sz="2000" u="none" cap="none" strike="noStrike">
                <a:solidFill>
                  <a:srgbClr val="000000"/>
                </a:solidFill>
                <a:latin typeface="Open Sans SemiBold"/>
                <a:ea typeface="Open Sans SemiBold"/>
                <a:cs typeface="Open Sans SemiBold"/>
                <a:sym typeface="Open Sans SemiBold"/>
              </a:rPr>
              <a:t>Build screen for Account Portal (</a:t>
            </a:r>
            <a:r>
              <a:rPr b="0" i="0" lang="en" sz="2000" u="none" cap="none" strike="noStrike">
                <a:solidFill>
                  <a:schemeClr val="dk1"/>
                </a:solidFill>
                <a:latin typeface="Open Sans SemiBold"/>
                <a:ea typeface="Open Sans SemiBold"/>
                <a:cs typeface="Open Sans SemiBold"/>
                <a:sym typeface="Open Sans SemiBold"/>
              </a:rPr>
              <a:t>Rent payments, Billing documents</a:t>
            </a:r>
            <a:r>
              <a:rPr b="0" i="0" lang="en" sz="2000" u="none" cap="none" strike="noStrike">
                <a:solidFill>
                  <a:srgbClr val="000000"/>
                </a:solidFill>
                <a:latin typeface="Open Sans SemiBold"/>
                <a:ea typeface="Open Sans SemiBold"/>
                <a:cs typeface="Open Sans SemiBold"/>
                <a:sym typeface="Open Sans SemiBold"/>
              </a:rPr>
              <a:t>)</a:t>
            </a:r>
            <a:endParaRPr b="0" i="0" sz="2000" u="none" cap="none" strike="noStrike">
              <a:solidFill>
                <a:srgbClr val="000000"/>
              </a:solidFill>
              <a:latin typeface="Open Sans SemiBold"/>
              <a:ea typeface="Open Sans SemiBold"/>
              <a:cs typeface="Open Sans SemiBold"/>
              <a:sym typeface="Open Sans SemiBold"/>
            </a:endParaRPr>
          </a:p>
          <a:p>
            <a:pPr indent="-355600" lvl="0" marL="457200" marR="0" rtl="0" algn="l">
              <a:lnSpc>
                <a:spcPct val="150000"/>
              </a:lnSpc>
              <a:spcBef>
                <a:spcPts val="0"/>
              </a:spcBef>
              <a:spcAft>
                <a:spcPts val="0"/>
              </a:spcAft>
              <a:buClr>
                <a:srgbClr val="000000"/>
              </a:buClr>
              <a:buSzPts val="2000"/>
              <a:buFont typeface="Open Sans SemiBold"/>
              <a:buChar char="●"/>
            </a:pPr>
            <a:r>
              <a:rPr b="0" i="0" lang="en" sz="2000" u="none" cap="none" strike="noStrike">
                <a:solidFill>
                  <a:srgbClr val="000000"/>
                </a:solidFill>
                <a:latin typeface="Open Sans SemiBold"/>
                <a:ea typeface="Open Sans SemiBold"/>
                <a:cs typeface="Open Sans SemiBold"/>
                <a:sym typeface="Open Sans SemiBold"/>
              </a:rPr>
              <a:t>Incorporate Educational Programing of Urban Leisure </a:t>
            </a:r>
            <a:endParaRPr b="0" i="0" sz="2000" u="none" cap="none" strike="noStrike">
              <a:solidFill>
                <a:srgbClr val="000000"/>
              </a:solidFill>
              <a:latin typeface="Open Sans SemiBold"/>
              <a:ea typeface="Open Sans SemiBold"/>
              <a:cs typeface="Open Sans SemiBold"/>
              <a:sym typeface="Open Sans SemiBold"/>
            </a:endParaRPr>
          </a:p>
          <a:p>
            <a:pPr indent="-355600" lvl="0" marL="457200" marR="0" rtl="0" algn="l">
              <a:lnSpc>
                <a:spcPct val="150000"/>
              </a:lnSpc>
              <a:spcBef>
                <a:spcPts val="0"/>
              </a:spcBef>
              <a:spcAft>
                <a:spcPts val="0"/>
              </a:spcAft>
              <a:buClr>
                <a:srgbClr val="000000"/>
              </a:buClr>
              <a:buSzPts val="2000"/>
              <a:buFont typeface="Open Sans SemiBold"/>
              <a:buChar char="●"/>
            </a:pPr>
            <a:r>
              <a:rPr b="0" i="0" lang="en" sz="2000" u="none" cap="none" strike="noStrike">
                <a:solidFill>
                  <a:srgbClr val="000000"/>
                </a:solidFill>
                <a:latin typeface="Open Sans SemiBold"/>
                <a:ea typeface="Open Sans SemiBold"/>
                <a:cs typeface="Open Sans SemiBold"/>
                <a:sym typeface="Open Sans SemiBold"/>
              </a:rPr>
              <a:t>Explore flow for other target user: New Tenants</a:t>
            </a:r>
            <a:endParaRPr b="0" i="0" sz="2000" u="none" cap="none" strike="noStrike">
              <a:solidFill>
                <a:srgbClr val="000000"/>
              </a:solidFill>
              <a:latin typeface="Open Sans SemiBold"/>
              <a:ea typeface="Open Sans SemiBold"/>
              <a:cs typeface="Open Sans SemiBold"/>
              <a:sym typeface="Open Sans SemiBold"/>
            </a:endParaRPr>
          </a:p>
          <a:p>
            <a:pPr indent="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Open Sans SemiBold"/>
              <a:ea typeface="Open Sans SemiBold"/>
              <a:cs typeface="Open Sans SemiBold"/>
              <a:sym typeface="Open Sans SemiBold"/>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Open Sans SemiBold"/>
                <a:ea typeface="Open Sans SemiBold"/>
                <a:cs typeface="Open Sans SemiBold"/>
                <a:sym typeface="Open Sans SemiBold"/>
              </a:rPr>
              <a:t>	</a:t>
            </a:r>
            <a:endParaRPr b="0" i="0" sz="2000" u="none" cap="none" strike="noStrike">
              <a:solidFill>
                <a:srgbClr val="000000"/>
              </a:solidFill>
              <a:latin typeface="Open Sans SemiBold"/>
              <a:ea typeface="Open Sans SemiBold"/>
              <a:cs typeface="Open Sans SemiBold"/>
              <a:sym typeface="Open Sans SemiBold"/>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Open Sans SemiBold"/>
              <a:ea typeface="Open Sans SemiBold"/>
              <a:cs typeface="Open Sans SemiBold"/>
              <a:sym typeface="Open Sans SemiBold"/>
            </a:endParaRPr>
          </a:p>
        </p:txBody>
      </p:sp>
      <p:sp>
        <p:nvSpPr>
          <p:cNvPr id="869" name="Google Shape;869;p49"/>
          <p:cNvSpPr txBox="1"/>
          <p:nvPr>
            <p:ph idx="1" type="subTitle"/>
          </p:nvPr>
        </p:nvSpPr>
        <p:spPr>
          <a:xfrm>
            <a:off x="0" y="4738701"/>
            <a:ext cx="9144000" cy="405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 sz="1400">
                <a:latin typeface="Open Sans Light"/>
                <a:ea typeface="Open Sans Light"/>
                <a:cs typeface="Open Sans Light"/>
                <a:sym typeface="Open Sans Light"/>
              </a:rPr>
              <a:t>Huang | McFarlane | Paulino | Tobias</a:t>
            </a:r>
            <a:endParaRPr sz="1400">
              <a:latin typeface="Open Sans Light"/>
              <a:ea typeface="Open Sans Light"/>
              <a:cs typeface="Open Sans Light"/>
              <a:sym typeface="Open Sans Light"/>
            </a:endParaRPr>
          </a:p>
        </p:txBody>
      </p:sp>
      <p:sp>
        <p:nvSpPr>
          <p:cNvPr id="870" name="Google Shape;870;p49"/>
          <p:cNvSpPr txBox="1"/>
          <p:nvPr>
            <p:ph idx="1" type="subTitle"/>
          </p:nvPr>
        </p:nvSpPr>
        <p:spPr>
          <a:xfrm>
            <a:off x="391950" y="0"/>
            <a:ext cx="8360100" cy="914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latin typeface="Cormorant Garamond SemiBold"/>
                <a:ea typeface="Cormorant Garamond SemiBold"/>
                <a:cs typeface="Cormorant Garamond SemiBold"/>
                <a:sym typeface="Cormorant Garamond SemiBold"/>
              </a:rPr>
              <a:t>Next Steps</a:t>
            </a:r>
            <a:endParaRPr sz="3000">
              <a:latin typeface="Cormorant Garamond SemiBold"/>
              <a:ea typeface="Cormorant Garamond SemiBold"/>
              <a:cs typeface="Cormorant Garamond SemiBold"/>
              <a:sym typeface="Cormorant Garamond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5"/>
          <p:cNvSpPr txBox="1"/>
          <p:nvPr>
            <p:ph idx="1" type="subTitle"/>
          </p:nvPr>
        </p:nvSpPr>
        <p:spPr>
          <a:xfrm>
            <a:off x="391950" y="0"/>
            <a:ext cx="8360100" cy="914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latin typeface="Cormorant Garamond SemiBold"/>
                <a:ea typeface="Cormorant Garamond SemiBold"/>
                <a:cs typeface="Cormorant Garamond SemiBold"/>
                <a:sym typeface="Cormorant Garamond SemiBold"/>
              </a:rPr>
              <a:t>Screener Survey</a:t>
            </a:r>
            <a:endParaRPr sz="3000">
              <a:latin typeface="Cormorant Garamond SemiBold"/>
              <a:ea typeface="Cormorant Garamond SemiBold"/>
              <a:cs typeface="Cormorant Garamond SemiBold"/>
              <a:sym typeface="Cormorant Garamond SemiBold"/>
            </a:endParaRPr>
          </a:p>
        </p:txBody>
      </p:sp>
      <p:sp>
        <p:nvSpPr>
          <p:cNvPr id="151" name="Google Shape;151;p5"/>
          <p:cNvSpPr txBox="1"/>
          <p:nvPr/>
        </p:nvSpPr>
        <p:spPr>
          <a:xfrm>
            <a:off x="443250" y="2182225"/>
            <a:ext cx="8267100" cy="67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400"/>
              </a:spcBef>
              <a:spcAft>
                <a:spcPts val="0"/>
              </a:spcAft>
              <a:buClr>
                <a:srgbClr val="000000"/>
              </a:buClr>
              <a:buSzPts val="2000"/>
              <a:buFont typeface="Arial"/>
              <a:buNone/>
            </a:pPr>
            <a:r>
              <a:rPr b="0" i="0" lang="en" sz="2000" u="none" cap="none" strike="noStrike">
                <a:solidFill>
                  <a:schemeClr val="dk1"/>
                </a:solidFill>
                <a:latin typeface="Open Sans"/>
                <a:ea typeface="Open Sans"/>
                <a:cs typeface="Open Sans"/>
                <a:sym typeface="Open Sans"/>
              </a:rPr>
              <a:t>Have you ever lived in or considered living in a </a:t>
            </a:r>
            <a:r>
              <a:rPr b="0" i="0" lang="en" sz="2000" u="none" cap="none" strike="noStrike">
                <a:solidFill>
                  <a:srgbClr val="46BDC6"/>
                </a:solidFill>
                <a:latin typeface="Open Sans"/>
                <a:ea typeface="Open Sans"/>
                <a:cs typeface="Open Sans"/>
                <a:sym typeface="Open Sans"/>
              </a:rPr>
              <a:t>coliving</a:t>
            </a:r>
            <a:r>
              <a:rPr b="0" i="0" lang="en" sz="2000" u="none" cap="none" strike="noStrike">
                <a:solidFill>
                  <a:schemeClr val="dk1"/>
                </a:solidFill>
                <a:latin typeface="Open Sans"/>
                <a:ea typeface="Open Sans"/>
                <a:cs typeface="Open Sans"/>
                <a:sym typeface="Open Sans"/>
              </a:rPr>
              <a:t> community? </a:t>
            </a:r>
            <a:endParaRPr b="0" i="0" sz="2000" u="none" cap="none" strike="noStrike">
              <a:solidFill>
                <a:schemeClr val="dk1"/>
              </a:solidFill>
              <a:latin typeface="Open Sans"/>
              <a:ea typeface="Open Sans"/>
              <a:cs typeface="Open Sans"/>
              <a:sym typeface="Open Sans"/>
            </a:endParaRPr>
          </a:p>
          <a:p>
            <a:pPr indent="0" lvl="0" marL="457200" marR="0" rtl="0" algn="l">
              <a:lnSpc>
                <a:spcPct val="115000"/>
              </a:lnSpc>
              <a:spcBef>
                <a:spcPts val="200"/>
              </a:spcBef>
              <a:spcAft>
                <a:spcPts val="0"/>
              </a:spcAft>
              <a:buClr>
                <a:srgbClr val="000000"/>
              </a:buClr>
              <a:buSzPts val="2000"/>
              <a:buFont typeface="Arial"/>
              <a:buNone/>
            </a:pPr>
            <a:r>
              <a:t/>
            </a:r>
            <a:endParaRPr b="0" i="0" sz="2000" u="none" cap="none" strike="noStrike">
              <a:solidFill>
                <a:srgbClr val="000000"/>
              </a:solidFill>
              <a:latin typeface="Open Sans"/>
              <a:ea typeface="Open Sans"/>
              <a:cs typeface="Open Sans"/>
              <a:sym typeface="Open Sans"/>
            </a:endParaRPr>
          </a:p>
        </p:txBody>
      </p:sp>
      <p:sp>
        <p:nvSpPr>
          <p:cNvPr id="152" name="Google Shape;152;p5"/>
          <p:cNvSpPr txBox="1"/>
          <p:nvPr>
            <p:ph idx="1" type="subTitle"/>
          </p:nvPr>
        </p:nvSpPr>
        <p:spPr>
          <a:xfrm>
            <a:off x="0" y="4738701"/>
            <a:ext cx="9144000" cy="405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 sz="1400">
                <a:latin typeface="Open Sans Light"/>
                <a:ea typeface="Open Sans Light"/>
                <a:cs typeface="Open Sans Light"/>
                <a:sym typeface="Open Sans Light"/>
              </a:rPr>
              <a:t>Huang | McFarlane | Paulino | Tobias</a:t>
            </a:r>
            <a:endParaRPr sz="1400">
              <a:latin typeface="Open Sans Light"/>
              <a:ea typeface="Open Sans Light"/>
              <a:cs typeface="Open Sans Light"/>
              <a:sym typeface="Open Sans Light"/>
            </a:endParaRPr>
          </a:p>
        </p:txBody>
      </p:sp>
      <p:sp>
        <p:nvSpPr>
          <p:cNvPr id="153" name="Google Shape;153;p5"/>
          <p:cNvSpPr/>
          <p:nvPr/>
        </p:nvSpPr>
        <p:spPr>
          <a:xfrm>
            <a:off x="12355624" y="1112174"/>
            <a:ext cx="245400" cy="244800"/>
          </a:xfrm>
          <a:prstGeom prst="ellipse">
            <a:avLst/>
          </a:prstGeom>
          <a:solidFill>
            <a:srgbClr val="FFFFFF"/>
          </a:solidFill>
          <a:ln cap="flat" cmpd="sng" w="762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4" name="Google Shape;154;p5"/>
          <p:cNvGrpSpPr/>
          <p:nvPr/>
        </p:nvGrpSpPr>
        <p:grpSpPr>
          <a:xfrm>
            <a:off x="7580376" y="118853"/>
            <a:ext cx="1347866" cy="676693"/>
            <a:chOff x="8075465" y="180431"/>
            <a:chExt cx="1532188" cy="767400"/>
          </a:xfrm>
        </p:grpSpPr>
        <p:sp>
          <p:nvSpPr>
            <p:cNvPr id="155" name="Google Shape;155;p5"/>
            <p:cNvSpPr/>
            <p:nvPr/>
          </p:nvSpPr>
          <p:spPr>
            <a:xfrm>
              <a:off x="8075465" y="180431"/>
              <a:ext cx="775500" cy="767400"/>
            </a:xfrm>
            <a:prstGeom prst="diamond">
              <a:avLst/>
            </a:prstGeom>
            <a:noFill/>
            <a:ln cap="flat" cmpd="sng" w="76200">
              <a:solidFill>
                <a:srgbClr val="46BD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6" name="Google Shape;156;p5"/>
            <p:cNvGrpSpPr/>
            <p:nvPr/>
          </p:nvGrpSpPr>
          <p:grpSpPr>
            <a:xfrm>
              <a:off x="8464649" y="390477"/>
              <a:ext cx="1143004" cy="347401"/>
              <a:chOff x="2629260" y="2636599"/>
              <a:chExt cx="1143004" cy="347401"/>
            </a:xfrm>
          </p:grpSpPr>
          <p:sp>
            <p:nvSpPr>
              <p:cNvPr id="157" name="Google Shape;157;p5"/>
              <p:cNvSpPr/>
              <p:nvPr/>
            </p:nvSpPr>
            <p:spPr>
              <a:xfrm>
                <a:off x="2629264" y="2636600"/>
                <a:ext cx="1143000" cy="347400"/>
              </a:xfrm>
              <a:prstGeom prst="rect">
                <a:avLst/>
              </a:prstGeom>
              <a:solidFill>
                <a:srgbClr val="46BDC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5"/>
              <p:cNvSpPr txBox="1"/>
              <p:nvPr/>
            </p:nvSpPr>
            <p:spPr>
              <a:xfrm>
                <a:off x="2629260" y="2636599"/>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DISCOVER</a:t>
                </a:r>
                <a:endParaRPr b="0" i="0" sz="1200" u="none" cap="none" strike="noStrike">
                  <a:solidFill>
                    <a:srgbClr val="FFFFFF"/>
                  </a:solidFill>
                  <a:latin typeface="Open Sans SemiBold"/>
                  <a:ea typeface="Open Sans SemiBold"/>
                  <a:cs typeface="Open Sans SemiBold"/>
                  <a:sym typeface="Open Sans SemiBold"/>
                </a:endParaRPr>
              </a:p>
            </p:txBody>
          </p:sp>
        </p:gr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50"/>
          <p:cNvSpPr txBox="1"/>
          <p:nvPr>
            <p:ph idx="1" type="subTitle"/>
          </p:nvPr>
        </p:nvSpPr>
        <p:spPr>
          <a:xfrm>
            <a:off x="0" y="1955400"/>
            <a:ext cx="9144000" cy="12327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457200" lvl="0" marL="0" rtl="0" algn="ctr">
              <a:lnSpc>
                <a:spcPct val="100000"/>
              </a:lnSpc>
              <a:spcBef>
                <a:spcPts val="0"/>
              </a:spcBef>
              <a:spcAft>
                <a:spcPts val="0"/>
              </a:spcAft>
              <a:buSzPts val="2800"/>
              <a:buNone/>
            </a:pPr>
            <a:r>
              <a:rPr lang="en" sz="5000">
                <a:latin typeface="Cormorant Garamond SemiBold"/>
                <a:ea typeface="Cormorant Garamond SemiBold"/>
                <a:cs typeface="Cormorant Garamond SemiBold"/>
                <a:sym typeface="Cormorant Garamond SemiBold"/>
              </a:rPr>
              <a:t>Enjoy!</a:t>
            </a:r>
            <a:endParaRPr sz="5000">
              <a:latin typeface="Cormorant Garamond SemiBold"/>
              <a:ea typeface="Cormorant Garamond SemiBold"/>
              <a:cs typeface="Cormorant Garamond SemiBold"/>
              <a:sym typeface="Cormorant Garamond SemiBold"/>
            </a:endParaRPr>
          </a:p>
        </p:txBody>
      </p:sp>
      <p:sp>
        <p:nvSpPr>
          <p:cNvPr id="876" name="Google Shape;876;p50"/>
          <p:cNvSpPr txBox="1"/>
          <p:nvPr>
            <p:ph idx="1" type="subTitle"/>
          </p:nvPr>
        </p:nvSpPr>
        <p:spPr>
          <a:xfrm>
            <a:off x="0" y="4738701"/>
            <a:ext cx="9144000" cy="405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 sz="1400">
                <a:latin typeface="Open Sans Light"/>
                <a:ea typeface="Open Sans Light"/>
                <a:cs typeface="Open Sans Light"/>
                <a:sym typeface="Open Sans Light"/>
              </a:rPr>
              <a:t>Huang | McFarlane | Paulino | Tobias</a:t>
            </a:r>
            <a:endParaRPr sz="1400">
              <a:latin typeface="Open Sans Light"/>
              <a:ea typeface="Open Sans Light"/>
              <a:cs typeface="Open Sans Light"/>
              <a:sym typeface="Open Sans Light"/>
            </a:endParaRPr>
          </a:p>
        </p:txBody>
      </p:sp>
    </p:spTree>
  </p:cSld>
  <p:clrMapOvr>
    <a:masterClrMapping/>
  </p:clrMapOvr>
</p:sld>
</file>

<file path=ppt/slides/slide51.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880" name="Shape 880"/>
        <p:cNvGrpSpPr/>
        <p:nvPr/>
      </p:nvGrpSpPr>
      <p:grpSpPr>
        <a:xfrm>
          <a:off x="0" y="0"/>
          <a:ext cx="0" cy="0"/>
          <a:chOff x="0" y="0"/>
          <a:chExt cx="0" cy="0"/>
        </a:xfrm>
      </p:grpSpPr>
      <p:pic>
        <p:nvPicPr>
          <p:cNvPr id="881" name="Google Shape;881;p51"/>
          <p:cNvPicPr preferRelativeResize="0"/>
          <p:nvPr/>
        </p:nvPicPr>
        <p:blipFill rotWithShape="1">
          <a:blip r:embed="rId3">
            <a:alphaModFix/>
          </a:blip>
          <a:srcRect b="-11" r="-3"/>
          <a:stretch/>
        </p:blipFill>
        <p:spPr>
          <a:xfrm>
            <a:off x="0" y="0"/>
            <a:ext cx="9144001" cy="5143499"/>
          </a:xfrm>
          <a:prstGeom prst="rect">
            <a:avLst/>
          </a:prstGeom>
          <a:noFill/>
          <a:ln>
            <a:noFill/>
          </a:ln>
        </p:spPr>
      </p:pic>
      <p:sp>
        <p:nvSpPr>
          <p:cNvPr id="882" name="Google Shape;882;p51"/>
          <p:cNvSpPr/>
          <p:nvPr/>
        </p:nvSpPr>
        <p:spPr>
          <a:xfrm>
            <a:off x="-75" y="-32175"/>
            <a:ext cx="9144000" cy="5175600"/>
          </a:xfrm>
          <a:prstGeom prst="rect">
            <a:avLst/>
          </a:prstGeom>
          <a:solidFill>
            <a:srgbClr val="FFFFFF">
              <a:alpha val="84313"/>
            </a:srgbClr>
          </a:solidFill>
          <a:ln>
            <a:noFill/>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883" name="Google Shape;883;p51"/>
          <p:cNvSpPr txBox="1"/>
          <p:nvPr>
            <p:ph idx="1" type="subTitle"/>
          </p:nvPr>
        </p:nvSpPr>
        <p:spPr>
          <a:xfrm>
            <a:off x="391950" y="0"/>
            <a:ext cx="8360100" cy="914400"/>
          </a:xfrm>
          <a:prstGeom prst="rect">
            <a:avLst/>
          </a:prstGeom>
          <a:no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sz="3000">
                <a:latin typeface="Cormorant Garamond SemiBold"/>
                <a:ea typeface="Cormorant Garamond SemiBold"/>
                <a:cs typeface="Cormorant Garamond SemiBold"/>
                <a:sym typeface="Cormorant Garamond SemiBold"/>
              </a:rPr>
              <a:t>Affinity Map | </a:t>
            </a:r>
            <a:r>
              <a:rPr lang="en" sz="3000">
                <a:latin typeface="Open Sans SemiBold"/>
                <a:ea typeface="Open Sans SemiBold"/>
                <a:cs typeface="Open Sans SemiBold"/>
                <a:sym typeface="Open Sans SemiBold"/>
              </a:rPr>
              <a:t>Step 1</a:t>
            </a:r>
            <a:endParaRPr sz="3000">
              <a:latin typeface="Cormorant Garamond SemiBold"/>
              <a:ea typeface="Cormorant Garamond SemiBold"/>
              <a:cs typeface="Cormorant Garamond SemiBold"/>
              <a:sym typeface="Cormorant Garamond SemiBold"/>
            </a:endParaRPr>
          </a:p>
        </p:txBody>
      </p:sp>
      <p:pic>
        <p:nvPicPr>
          <p:cNvPr id="884" name="Google Shape;884;p51"/>
          <p:cNvPicPr preferRelativeResize="0"/>
          <p:nvPr/>
        </p:nvPicPr>
        <p:blipFill rotWithShape="1">
          <a:blip r:embed="rId4">
            <a:alphaModFix/>
          </a:blip>
          <a:srcRect b="0" l="0" r="0" t="0"/>
          <a:stretch/>
        </p:blipFill>
        <p:spPr>
          <a:xfrm>
            <a:off x="1800525" y="1262476"/>
            <a:ext cx="1042650" cy="1345351"/>
          </a:xfrm>
          <a:prstGeom prst="rect">
            <a:avLst/>
          </a:prstGeom>
          <a:noFill/>
          <a:ln>
            <a:noFill/>
          </a:ln>
        </p:spPr>
      </p:pic>
      <p:pic>
        <p:nvPicPr>
          <p:cNvPr id="885" name="Google Shape;885;p51"/>
          <p:cNvPicPr preferRelativeResize="0"/>
          <p:nvPr/>
        </p:nvPicPr>
        <p:blipFill rotWithShape="1">
          <a:blip r:embed="rId4">
            <a:alphaModFix/>
          </a:blip>
          <a:srcRect b="0" l="0" r="0" t="0"/>
          <a:stretch/>
        </p:blipFill>
        <p:spPr>
          <a:xfrm>
            <a:off x="2564075" y="1369026"/>
            <a:ext cx="1042650" cy="1345351"/>
          </a:xfrm>
          <a:prstGeom prst="rect">
            <a:avLst/>
          </a:prstGeom>
          <a:noFill/>
          <a:ln>
            <a:noFill/>
          </a:ln>
        </p:spPr>
      </p:pic>
      <p:pic>
        <p:nvPicPr>
          <p:cNvPr id="886" name="Google Shape;886;p51"/>
          <p:cNvPicPr preferRelativeResize="0"/>
          <p:nvPr/>
        </p:nvPicPr>
        <p:blipFill rotWithShape="1">
          <a:blip r:embed="rId4">
            <a:alphaModFix/>
          </a:blip>
          <a:srcRect b="0" l="0" r="0" t="0"/>
          <a:stretch/>
        </p:blipFill>
        <p:spPr>
          <a:xfrm>
            <a:off x="859425" y="1369026"/>
            <a:ext cx="1042650" cy="1345351"/>
          </a:xfrm>
          <a:prstGeom prst="rect">
            <a:avLst/>
          </a:prstGeom>
          <a:noFill/>
          <a:ln>
            <a:noFill/>
          </a:ln>
        </p:spPr>
      </p:pic>
      <p:pic>
        <p:nvPicPr>
          <p:cNvPr id="887" name="Google Shape;887;p51"/>
          <p:cNvPicPr preferRelativeResize="0"/>
          <p:nvPr/>
        </p:nvPicPr>
        <p:blipFill rotWithShape="1">
          <a:blip r:embed="rId4">
            <a:alphaModFix/>
          </a:blip>
          <a:srcRect b="0" l="0" r="0" t="0"/>
          <a:stretch/>
        </p:blipFill>
        <p:spPr>
          <a:xfrm>
            <a:off x="3457825" y="1369026"/>
            <a:ext cx="1042650" cy="1345351"/>
          </a:xfrm>
          <a:prstGeom prst="rect">
            <a:avLst/>
          </a:prstGeom>
          <a:noFill/>
          <a:ln cap="flat" cmpd="sng" w="9525">
            <a:solidFill>
              <a:schemeClr val="dk2"/>
            </a:solidFill>
            <a:prstDash val="solid"/>
            <a:round/>
            <a:headEnd len="sm" type="none" w="sm"/>
            <a:tailEnd len="sm" type="none" w="sm"/>
          </a:ln>
        </p:spPr>
      </p:pic>
      <p:grpSp>
        <p:nvGrpSpPr>
          <p:cNvPr id="888" name="Google Shape;888;p51"/>
          <p:cNvGrpSpPr/>
          <p:nvPr/>
        </p:nvGrpSpPr>
        <p:grpSpPr>
          <a:xfrm flipH="1">
            <a:off x="7580376" y="118853"/>
            <a:ext cx="1347866" cy="676693"/>
            <a:chOff x="8075465" y="180431"/>
            <a:chExt cx="1532188" cy="767400"/>
          </a:xfrm>
        </p:grpSpPr>
        <p:sp>
          <p:nvSpPr>
            <p:cNvPr id="889" name="Google Shape;889;p51"/>
            <p:cNvSpPr/>
            <p:nvPr/>
          </p:nvSpPr>
          <p:spPr>
            <a:xfrm>
              <a:off x="8075465" y="180431"/>
              <a:ext cx="775500" cy="767400"/>
            </a:xfrm>
            <a:prstGeom prst="diamond">
              <a:avLst/>
            </a:prstGeom>
            <a:noFill/>
            <a:ln cap="flat" cmpd="sng" w="76200">
              <a:solidFill>
                <a:srgbClr val="46BDC6"/>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grpSp>
          <p:nvGrpSpPr>
            <p:cNvPr id="890" name="Google Shape;890;p51"/>
            <p:cNvGrpSpPr/>
            <p:nvPr/>
          </p:nvGrpSpPr>
          <p:grpSpPr>
            <a:xfrm>
              <a:off x="8464649" y="390435"/>
              <a:ext cx="1143004" cy="347400"/>
              <a:chOff x="2629260" y="2636557"/>
              <a:chExt cx="1143004" cy="347400"/>
            </a:xfrm>
          </p:grpSpPr>
          <p:sp>
            <p:nvSpPr>
              <p:cNvPr id="891" name="Google Shape;891;p51"/>
              <p:cNvSpPr/>
              <p:nvPr/>
            </p:nvSpPr>
            <p:spPr>
              <a:xfrm>
                <a:off x="2629264" y="2636557"/>
                <a:ext cx="1143000" cy="347400"/>
              </a:xfrm>
              <a:prstGeom prst="rect">
                <a:avLst/>
              </a:prstGeom>
              <a:solidFill>
                <a:srgbClr val="46BDC6"/>
              </a:solid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892" name="Google Shape;892;p51"/>
              <p:cNvSpPr txBox="1"/>
              <p:nvPr/>
            </p:nvSpPr>
            <p:spPr>
              <a:xfrm>
                <a:off x="2629260" y="2636557"/>
                <a:ext cx="1143000" cy="347400"/>
              </a:xfrm>
              <a:prstGeom prst="rect">
                <a:avLst/>
              </a:prstGeom>
              <a:no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ctr" indent="0" lvl="0" marL="0" marR="0" rtl="0">
                  <a:lnSpc>
                    <a:spcPct val="100000"/>
                  </a:lnSpc>
                  <a:spcBef>
                    <a:spcPts val="0"/>
                  </a:spcBef>
                  <a:spcAft>
                    <a:spcPts val="0"/>
                  </a:spcAft>
                  <a:buClr>
                    <a:srgbClr val="000000"/>
                  </a:buClr>
                  <a:buSzPts val="1200"/>
                  <a:buFont typeface="Arial"/>
                  <a:buNone/>
                </a:pPr>
                <a:r>
                  <a:rPr b="0" cap="none" i="0" lang="en" strike="noStrike" sz="1200" u="none">
                    <a:solidFill>
                      <a:srgbClr val="FFFFFF"/>
                    </a:solidFill>
                    <a:latin typeface="Open Sans SemiBold"/>
                    <a:ea typeface="Open Sans SemiBold"/>
                    <a:cs typeface="Open Sans SemiBold"/>
                    <a:sym typeface="Open Sans SemiBold"/>
                  </a:rPr>
                  <a:t>DEFINE</a:t>
                </a:r>
                <a:endParaRPr b="0" cap="none" i="0" strike="noStrike" sz="1200" u="none">
                  <a:solidFill>
                    <a:srgbClr val="FFFFFF"/>
                  </a:solidFill>
                  <a:latin typeface="Open Sans SemiBold"/>
                  <a:ea typeface="Open Sans SemiBold"/>
                  <a:cs typeface="Open Sans SemiBold"/>
                  <a:sym typeface="Open Sans SemiBold"/>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6"/>
          <p:cNvSpPr txBox="1"/>
          <p:nvPr>
            <p:ph idx="1" type="subTitle"/>
          </p:nvPr>
        </p:nvSpPr>
        <p:spPr>
          <a:xfrm>
            <a:off x="391950" y="0"/>
            <a:ext cx="8360100" cy="914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latin typeface="Cormorant Garamond SemiBold"/>
                <a:ea typeface="Cormorant Garamond SemiBold"/>
                <a:cs typeface="Cormorant Garamond SemiBold"/>
                <a:sym typeface="Cormorant Garamond SemiBold"/>
              </a:rPr>
              <a:t>User Interview Questions</a:t>
            </a:r>
            <a:endParaRPr sz="3000">
              <a:latin typeface="Cormorant Garamond SemiBold"/>
              <a:ea typeface="Cormorant Garamond SemiBold"/>
              <a:cs typeface="Cormorant Garamond SemiBold"/>
              <a:sym typeface="Cormorant Garamond SemiBold"/>
            </a:endParaRPr>
          </a:p>
        </p:txBody>
      </p:sp>
      <p:sp>
        <p:nvSpPr>
          <p:cNvPr id="164" name="Google Shape;164;p6"/>
          <p:cNvSpPr txBox="1"/>
          <p:nvPr/>
        </p:nvSpPr>
        <p:spPr>
          <a:xfrm>
            <a:off x="437750" y="1003500"/>
            <a:ext cx="8257500" cy="35133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400"/>
              </a:spcBef>
              <a:spcAft>
                <a:spcPts val="0"/>
              </a:spcAft>
              <a:buClr>
                <a:schemeClr val="dk1"/>
              </a:buClr>
              <a:buSzPts val="2000"/>
              <a:buFont typeface="Open Sans"/>
              <a:buChar char="●"/>
            </a:pPr>
            <a:r>
              <a:rPr b="0" i="0" lang="en" sz="2000" u="none" cap="none" strike="noStrike">
                <a:solidFill>
                  <a:schemeClr val="dk1"/>
                </a:solidFill>
                <a:latin typeface="Open Sans"/>
                <a:ea typeface="Open Sans"/>
                <a:cs typeface="Open Sans"/>
                <a:sym typeface="Open Sans"/>
              </a:rPr>
              <a:t>How important is the </a:t>
            </a:r>
            <a:r>
              <a:rPr b="1" i="0" lang="en" sz="2000" u="none" cap="none" strike="noStrike">
                <a:solidFill>
                  <a:srgbClr val="46BDC6"/>
                </a:solidFill>
                <a:latin typeface="Open Sans"/>
                <a:ea typeface="Open Sans"/>
                <a:cs typeface="Open Sans"/>
                <a:sym typeface="Open Sans"/>
              </a:rPr>
              <a:t>communal</a:t>
            </a:r>
            <a:r>
              <a:rPr b="0" i="0" lang="en" sz="2000" u="none" cap="none" strike="noStrike">
                <a:solidFill>
                  <a:schemeClr val="dk1"/>
                </a:solidFill>
                <a:latin typeface="Open Sans"/>
                <a:ea typeface="Open Sans"/>
                <a:cs typeface="Open Sans"/>
                <a:sym typeface="Open Sans"/>
              </a:rPr>
              <a:t> aspect in the co-living experience? </a:t>
            </a:r>
            <a:endParaRPr b="0" i="0" sz="2000" u="none" cap="none" strike="noStrike">
              <a:solidFill>
                <a:schemeClr val="dk1"/>
              </a:solidFill>
              <a:latin typeface="Open Sans"/>
              <a:ea typeface="Open Sans"/>
              <a:cs typeface="Open Sans"/>
              <a:sym typeface="Open Sans"/>
            </a:endParaRPr>
          </a:p>
          <a:p>
            <a:pPr indent="-355600" lvl="0" marL="457200" marR="0" rtl="0" algn="l">
              <a:lnSpc>
                <a:spcPct val="100000"/>
              </a:lnSpc>
              <a:spcBef>
                <a:spcPts val="1200"/>
              </a:spcBef>
              <a:spcAft>
                <a:spcPts val="0"/>
              </a:spcAft>
              <a:buClr>
                <a:schemeClr val="dk1"/>
              </a:buClr>
              <a:buSzPts val="2000"/>
              <a:buFont typeface="Arial"/>
              <a:buChar char="●"/>
            </a:pPr>
            <a:r>
              <a:rPr b="0" i="0" lang="en" sz="2000" u="none" cap="none" strike="noStrike">
                <a:solidFill>
                  <a:schemeClr val="dk1"/>
                </a:solidFill>
                <a:latin typeface="Open Sans"/>
                <a:ea typeface="Open Sans"/>
                <a:cs typeface="Open Sans"/>
                <a:sym typeface="Open Sans"/>
              </a:rPr>
              <a:t>What about coliving </a:t>
            </a:r>
            <a:r>
              <a:rPr b="1" i="0" lang="en" sz="2000" u="none" cap="none" strike="noStrike">
                <a:solidFill>
                  <a:srgbClr val="46BDC6"/>
                </a:solidFill>
                <a:latin typeface="Open Sans"/>
                <a:ea typeface="Open Sans"/>
                <a:cs typeface="Open Sans"/>
                <a:sym typeface="Open Sans"/>
              </a:rPr>
              <a:t>attracted</a:t>
            </a:r>
            <a:r>
              <a:rPr b="1" i="0" lang="en" sz="2000" u="none" cap="none" strike="noStrike">
                <a:solidFill>
                  <a:schemeClr val="dk1"/>
                </a:solidFill>
                <a:latin typeface="Open Sans"/>
                <a:ea typeface="Open Sans"/>
                <a:cs typeface="Open Sans"/>
                <a:sym typeface="Open Sans"/>
              </a:rPr>
              <a:t> </a:t>
            </a:r>
            <a:r>
              <a:rPr b="0" i="0" lang="en" sz="2000" u="none" cap="none" strike="noStrike">
                <a:solidFill>
                  <a:schemeClr val="dk1"/>
                </a:solidFill>
                <a:latin typeface="Open Sans"/>
                <a:ea typeface="Open Sans"/>
                <a:cs typeface="Open Sans"/>
                <a:sym typeface="Open Sans"/>
              </a:rPr>
              <a:t>you?</a:t>
            </a:r>
            <a:endParaRPr b="0" i="0" sz="2000" u="none" cap="none" strike="noStrike">
              <a:solidFill>
                <a:schemeClr val="dk1"/>
              </a:solidFill>
              <a:latin typeface="Open Sans"/>
              <a:ea typeface="Open Sans"/>
              <a:cs typeface="Open Sans"/>
              <a:sym typeface="Open Sans"/>
            </a:endParaRPr>
          </a:p>
          <a:p>
            <a:pPr indent="-355600" lvl="0" marL="457200" marR="0" rtl="0" algn="l">
              <a:lnSpc>
                <a:spcPct val="100000"/>
              </a:lnSpc>
              <a:spcBef>
                <a:spcPts val="1200"/>
              </a:spcBef>
              <a:spcAft>
                <a:spcPts val="0"/>
              </a:spcAft>
              <a:buClr>
                <a:schemeClr val="dk1"/>
              </a:buClr>
              <a:buSzPts val="2000"/>
              <a:buFont typeface="Arial"/>
              <a:buChar char="●"/>
            </a:pPr>
            <a:r>
              <a:rPr b="0" i="0" lang="en" sz="2000" u="none" cap="none" strike="noStrike">
                <a:solidFill>
                  <a:schemeClr val="dk1"/>
                </a:solidFill>
                <a:latin typeface="Open Sans"/>
                <a:ea typeface="Open Sans"/>
                <a:cs typeface="Open Sans"/>
                <a:sym typeface="Open Sans"/>
              </a:rPr>
              <a:t>Were there any aspects of coliving that you </a:t>
            </a:r>
            <a:r>
              <a:rPr b="1" i="0" lang="en" sz="2000" u="none" cap="none" strike="noStrike">
                <a:solidFill>
                  <a:srgbClr val="46BDC6"/>
                </a:solidFill>
                <a:latin typeface="Open Sans"/>
                <a:ea typeface="Open Sans"/>
                <a:cs typeface="Open Sans"/>
                <a:sym typeface="Open Sans"/>
              </a:rPr>
              <a:t>enjoy</a:t>
            </a:r>
            <a:r>
              <a:rPr b="1" i="0" lang="en" sz="2000" u="none" cap="none" strike="noStrike">
                <a:solidFill>
                  <a:schemeClr val="dk1"/>
                </a:solidFill>
                <a:latin typeface="Open Sans"/>
                <a:ea typeface="Open Sans"/>
                <a:cs typeface="Open Sans"/>
                <a:sym typeface="Open Sans"/>
              </a:rPr>
              <a:t> </a:t>
            </a:r>
            <a:r>
              <a:rPr b="0" i="0" lang="en" sz="2000" u="none" cap="none" strike="noStrike">
                <a:solidFill>
                  <a:schemeClr val="dk1"/>
                </a:solidFill>
                <a:latin typeface="Open Sans"/>
                <a:ea typeface="Open Sans"/>
                <a:cs typeface="Open Sans"/>
                <a:sym typeface="Open Sans"/>
              </a:rPr>
              <a:t>and </a:t>
            </a:r>
            <a:r>
              <a:rPr b="1" i="0" lang="en" sz="2000" u="none" cap="none" strike="noStrike">
                <a:solidFill>
                  <a:srgbClr val="46BDC6"/>
                </a:solidFill>
                <a:latin typeface="Open Sans"/>
                <a:ea typeface="Open Sans"/>
                <a:cs typeface="Open Sans"/>
                <a:sym typeface="Open Sans"/>
              </a:rPr>
              <a:t>didn’t enjoy</a:t>
            </a:r>
            <a:r>
              <a:rPr b="0" i="0" lang="en" sz="2000" u="none" cap="none" strike="noStrike">
                <a:solidFill>
                  <a:schemeClr val="dk1"/>
                </a:solidFill>
                <a:latin typeface="Open Sans"/>
                <a:ea typeface="Open Sans"/>
                <a:cs typeface="Open Sans"/>
                <a:sym typeface="Open Sans"/>
              </a:rPr>
              <a:t>? Why?</a:t>
            </a:r>
            <a:endParaRPr b="0" i="0" sz="2000" u="none" cap="none" strike="noStrike">
              <a:solidFill>
                <a:schemeClr val="dk1"/>
              </a:solidFill>
              <a:latin typeface="Open Sans"/>
              <a:ea typeface="Open Sans"/>
              <a:cs typeface="Open Sans"/>
              <a:sym typeface="Open Sans"/>
            </a:endParaRPr>
          </a:p>
          <a:p>
            <a:pPr indent="-355600" lvl="0" marL="457200" marR="0" rtl="0" algn="l">
              <a:lnSpc>
                <a:spcPct val="100000"/>
              </a:lnSpc>
              <a:spcBef>
                <a:spcPts val="1200"/>
              </a:spcBef>
              <a:spcAft>
                <a:spcPts val="0"/>
              </a:spcAft>
              <a:buClr>
                <a:schemeClr val="dk1"/>
              </a:buClr>
              <a:buSzPts val="2000"/>
              <a:buFont typeface="Open Sans"/>
              <a:buChar char="●"/>
            </a:pPr>
            <a:r>
              <a:rPr b="0" i="0" lang="en" sz="2000" u="none" cap="none" strike="noStrike">
                <a:solidFill>
                  <a:schemeClr val="dk1"/>
                </a:solidFill>
                <a:latin typeface="Open Sans"/>
                <a:ea typeface="Open Sans"/>
                <a:cs typeface="Open Sans"/>
                <a:sym typeface="Open Sans"/>
              </a:rPr>
              <a:t>How did you </a:t>
            </a:r>
            <a:r>
              <a:rPr b="1" i="0" lang="en" sz="2000" u="none" cap="none" strike="noStrike">
                <a:solidFill>
                  <a:srgbClr val="46BDC6"/>
                </a:solidFill>
                <a:latin typeface="Open Sans"/>
                <a:ea typeface="Open Sans"/>
                <a:cs typeface="Open Sans"/>
                <a:sym typeface="Open Sans"/>
              </a:rPr>
              <a:t>communicate</a:t>
            </a:r>
            <a:r>
              <a:rPr b="0" i="0" lang="en" sz="2000" u="none" cap="none" strike="noStrike">
                <a:solidFill>
                  <a:schemeClr val="dk1"/>
                </a:solidFill>
                <a:latin typeface="Open Sans"/>
                <a:ea typeface="Open Sans"/>
                <a:cs typeface="Open Sans"/>
                <a:sym typeface="Open Sans"/>
              </a:rPr>
              <a:t> with the landlord?  </a:t>
            </a:r>
            <a:endParaRPr b="0" i="0" sz="2000" u="none" cap="none" strike="noStrike">
              <a:solidFill>
                <a:schemeClr val="dk1"/>
              </a:solidFill>
              <a:latin typeface="Open Sans"/>
              <a:ea typeface="Open Sans"/>
              <a:cs typeface="Open Sans"/>
              <a:sym typeface="Open Sans"/>
            </a:endParaRPr>
          </a:p>
          <a:p>
            <a:pPr indent="-355600" lvl="0" marL="457200" marR="0" rtl="0" algn="l">
              <a:lnSpc>
                <a:spcPct val="100000"/>
              </a:lnSpc>
              <a:spcBef>
                <a:spcPts val="1200"/>
              </a:spcBef>
              <a:spcAft>
                <a:spcPts val="0"/>
              </a:spcAft>
              <a:buClr>
                <a:schemeClr val="dk1"/>
              </a:buClr>
              <a:buSzPts val="2000"/>
              <a:buFont typeface="Open Sans"/>
              <a:buChar char="●"/>
            </a:pPr>
            <a:r>
              <a:rPr b="0" i="0" lang="en" sz="2000" u="none" cap="none" strike="noStrike">
                <a:solidFill>
                  <a:schemeClr val="dk1"/>
                </a:solidFill>
                <a:latin typeface="Open Sans"/>
                <a:ea typeface="Open Sans"/>
                <a:cs typeface="Open Sans"/>
                <a:sym typeface="Open Sans"/>
              </a:rPr>
              <a:t>How did you </a:t>
            </a:r>
            <a:r>
              <a:rPr b="1" i="0" lang="en" sz="2000" u="none" cap="none" strike="noStrike">
                <a:solidFill>
                  <a:srgbClr val="46BDC6"/>
                </a:solidFill>
                <a:latin typeface="Open Sans"/>
                <a:ea typeface="Open Sans"/>
                <a:cs typeface="Open Sans"/>
                <a:sym typeface="Open Sans"/>
              </a:rPr>
              <a:t>engage</a:t>
            </a:r>
            <a:r>
              <a:rPr b="0" i="0" lang="en" sz="2000" u="none" cap="none" strike="noStrike">
                <a:solidFill>
                  <a:schemeClr val="dk1"/>
                </a:solidFill>
                <a:latin typeface="Open Sans"/>
                <a:ea typeface="Open Sans"/>
                <a:cs typeface="Open Sans"/>
                <a:sym typeface="Open Sans"/>
              </a:rPr>
              <a:t> with other tenants?</a:t>
            </a:r>
            <a:endParaRPr b="0" i="0" sz="2000" u="none" cap="none" strike="noStrike">
              <a:solidFill>
                <a:schemeClr val="dk1"/>
              </a:solidFill>
              <a:latin typeface="Open Sans"/>
              <a:ea typeface="Open Sans"/>
              <a:cs typeface="Open Sans"/>
              <a:sym typeface="Open Sans"/>
            </a:endParaRPr>
          </a:p>
          <a:p>
            <a:pPr indent="0" lvl="0" marL="0" marR="0" rtl="0" algn="l">
              <a:lnSpc>
                <a:spcPct val="100000"/>
              </a:lnSpc>
              <a:spcBef>
                <a:spcPts val="1200"/>
              </a:spcBef>
              <a:spcAft>
                <a:spcPts val="0"/>
              </a:spcAft>
              <a:buClr>
                <a:srgbClr val="000000"/>
              </a:buClr>
              <a:buSzPts val="2000"/>
              <a:buFont typeface="Arial"/>
              <a:buNone/>
            </a:pPr>
            <a:r>
              <a:t/>
            </a:r>
            <a:endParaRPr b="0" i="0" sz="2000" u="none" cap="none" strike="noStrike">
              <a:solidFill>
                <a:schemeClr val="dk1"/>
              </a:solidFill>
              <a:latin typeface="Open Sans"/>
              <a:ea typeface="Open Sans"/>
              <a:cs typeface="Open Sans"/>
              <a:sym typeface="Open Sans"/>
            </a:endParaRPr>
          </a:p>
          <a:p>
            <a:pPr indent="0" lvl="0" marL="457200" marR="0" rtl="0" algn="l">
              <a:lnSpc>
                <a:spcPct val="115000"/>
              </a:lnSpc>
              <a:spcBef>
                <a:spcPts val="200"/>
              </a:spcBef>
              <a:spcAft>
                <a:spcPts val="0"/>
              </a:spcAft>
              <a:buClr>
                <a:srgbClr val="000000"/>
              </a:buClr>
              <a:buSzPts val="2000"/>
              <a:buFont typeface="Arial"/>
              <a:buNone/>
            </a:pPr>
            <a:r>
              <a:t/>
            </a:r>
            <a:endParaRPr b="0" i="0" sz="2000" u="none" cap="none" strike="noStrike">
              <a:solidFill>
                <a:srgbClr val="000000"/>
              </a:solidFill>
              <a:latin typeface="Open Sans"/>
              <a:ea typeface="Open Sans"/>
              <a:cs typeface="Open Sans"/>
              <a:sym typeface="Open Sans"/>
            </a:endParaRPr>
          </a:p>
        </p:txBody>
      </p:sp>
      <p:sp>
        <p:nvSpPr>
          <p:cNvPr id="165" name="Google Shape;165;p6"/>
          <p:cNvSpPr txBox="1"/>
          <p:nvPr>
            <p:ph idx="1" type="subTitle"/>
          </p:nvPr>
        </p:nvSpPr>
        <p:spPr>
          <a:xfrm>
            <a:off x="0" y="4738701"/>
            <a:ext cx="9144000" cy="405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 sz="1400">
                <a:latin typeface="Open Sans Light"/>
                <a:ea typeface="Open Sans Light"/>
                <a:cs typeface="Open Sans Light"/>
                <a:sym typeface="Open Sans Light"/>
              </a:rPr>
              <a:t>Huang | McFarlane | Paulino | Tobias</a:t>
            </a:r>
            <a:endParaRPr sz="1400">
              <a:latin typeface="Open Sans Light"/>
              <a:ea typeface="Open Sans Light"/>
              <a:cs typeface="Open Sans Light"/>
              <a:sym typeface="Open Sans Light"/>
            </a:endParaRPr>
          </a:p>
        </p:txBody>
      </p:sp>
      <p:sp>
        <p:nvSpPr>
          <p:cNvPr id="166" name="Google Shape;166;p6"/>
          <p:cNvSpPr/>
          <p:nvPr/>
        </p:nvSpPr>
        <p:spPr>
          <a:xfrm>
            <a:off x="12355624" y="1112174"/>
            <a:ext cx="245400" cy="244800"/>
          </a:xfrm>
          <a:prstGeom prst="ellipse">
            <a:avLst/>
          </a:prstGeom>
          <a:solidFill>
            <a:srgbClr val="FFFFFF"/>
          </a:solidFill>
          <a:ln cap="flat" cmpd="sng" w="762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7" name="Google Shape;167;p6"/>
          <p:cNvGrpSpPr/>
          <p:nvPr/>
        </p:nvGrpSpPr>
        <p:grpSpPr>
          <a:xfrm>
            <a:off x="7580376" y="118853"/>
            <a:ext cx="1347866" cy="676693"/>
            <a:chOff x="8075465" y="180431"/>
            <a:chExt cx="1532188" cy="767400"/>
          </a:xfrm>
        </p:grpSpPr>
        <p:sp>
          <p:nvSpPr>
            <p:cNvPr id="168" name="Google Shape;168;p6"/>
            <p:cNvSpPr/>
            <p:nvPr/>
          </p:nvSpPr>
          <p:spPr>
            <a:xfrm>
              <a:off x="8075465" y="180431"/>
              <a:ext cx="775500" cy="767400"/>
            </a:xfrm>
            <a:prstGeom prst="diamond">
              <a:avLst/>
            </a:prstGeom>
            <a:noFill/>
            <a:ln cap="flat" cmpd="sng" w="76200">
              <a:solidFill>
                <a:srgbClr val="46BD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9" name="Google Shape;169;p6"/>
            <p:cNvGrpSpPr/>
            <p:nvPr/>
          </p:nvGrpSpPr>
          <p:grpSpPr>
            <a:xfrm>
              <a:off x="8464649" y="390477"/>
              <a:ext cx="1143004" cy="347401"/>
              <a:chOff x="2629260" y="2636599"/>
              <a:chExt cx="1143004" cy="347401"/>
            </a:xfrm>
          </p:grpSpPr>
          <p:sp>
            <p:nvSpPr>
              <p:cNvPr id="170" name="Google Shape;170;p6"/>
              <p:cNvSpPr/>
              <p:nvPr/>
            </p:nvSpPr>
            <p:spPr>
              <a:xfrm>
                <a:off x="2629264" y="2636600"/>
                <a:ext cx="1143000" cy="347400"/>
              </a:xfrm>
              <a:prstGeom prst="rect">
                <a:avLst/>
              </a:prstGeom>
              <a:solidFill>
                <a:srgbClr val="46BDC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6"/>
              <p:cNvSpPr txBox="1"/>
              <p:nvPr/>
            </p:nvSpPr>
            <p:spPr>
              <a:xfrm>
                <a:off x="2629260" y="2636599"/>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DISCOVER</a:t>
                </a:r>
                <a:endParaRPr b="0" i="0" sz="1200" u="none" cap="none" strike="noStrike">
                  <a:solidFill>
                    <a:srgbClr val="FFFFFF"/>
                  </a:solidFill>
                  <a:latin typeface="Open Sans SemiBold"/>
                  <a:ea typeface="Open Sans SemiBold"/>
                  <a:cs typeface="Open Sans SemiBold"/>
                  <a:sym typeface="Open Sans SemiBold"/>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7"/>
          <p:cNvSpPr/>
          <p:nvPr/>
        </p:nvSpPr>
        <p:spPr>
          <a:xfrm>
            <a:off x="1590516" y="1415222"/>
            <a:ext cx="2961000" cy="2929800"/>
          </a:xfrm>
          <a:prstGeom prst="diamond">
            <a:avLst/>
          </a:prstGeom>
          <a:noFill/>
          <a:ln cap="flat" cmpd="sng" w="76200">
            <a:solidFill>
              <a:srgbClr val="46BD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7"/>
          <p:cNvSpPr/>
          <p:nvPr/>
        </p:nvSpPr>
        <p:spPr>
          <a:xfrm>
            <a:off x="4544659" y="1415154"/>
            <a:ext cx="2961000" cy="2929800"/>
          </a:xfrm>
          <a:prstGeom prst="diamond">
            <a:avLst/>
          </a:prstGeom>
          <a:noFill/>
          <a:ln cap="flat" cmpd="sng" w="76200">
            <a:solidFill>
              <a:srgbClr val="C6A03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7"/>
          <p:cNvSpPr/>
          <p:nvPr/>
        </p:nvSpPr>
        <p:spPr>
          <a:xfrm>
            <a:off x="1590515" y="2691380"/>
            <a:ext cx="220200" cy="219600"/>
          </a:xfrm>
          <a:prstGeom prst="ellipse">
            <a:avLst/>
          </a:prstGeom>
          <a:solidFill>
            <a:srgbClr val="FFFFFF"/>
          </a:solidFill>
          <a:ln cap="flat" cmpd="sng" w="762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7"/>
          <p:cNvSpPr/>
          <p:nvPr/>
        </p:nvSpPr>
        <p:spPr>
          <a:xfrm>
            <a:off x="7333236" y="2770225"/>
            <a:ext cx="220200" cy="219600"/>
          </a:xfrm>
          <a:prstGeom prst="ellipse">
            <a:avLst/>
          </a:prstGeom>
          <a:solidFill>
            <a:srgbClr val="FFFFFF"/>
          </a:solidFill>
          <a:ln cap="flat" cmpd="sng" w="762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0" name="Google Shape;180;p7"/>
          <p:cNvCxnSpPr/>
          <p:nvPr/>
        </p:nvCxnSpPr>
        <p:spPr>
          <a:xfrm>
            <a:off x="1835098" y="2874855"/>
            <a:ext cx="5497800" cy="8100"/>
          </a:xfrm>
          <a:prstGeom prst="straightConnector1">
            <a:avLst/>
          </a:prstGeom>
          <a:noFill/>
          <a:ln cap="flat" cmpd="sng" w="28575">
            <a:solidFill>
              <a:srgbClr val="9E9E9E"/>
            </a:solidFill>
            <a:prstDash val="dot"/>
            <a:round/>
            <a:headEnd len="sm" w="sm" type="none"/>
            <a:tailEnd len="sm" w="sm" type="none"/>
          </a:ln>
        </p:spPr>
      </p:cxnSp>
      <p:pic>
        <p:nvPicPr>
          <p:cNvPr id="181" name="Google Shape;181;p7"/>
          <p:cNvPicPr preferRelativeResize="0"/>
          <p:nvPr/>
        </p:nvPicPr>
        <p:blipFill rotWithShape="1">
          <a:blip r:embed="rId3">
            <a:alphaModFix/>
          </a:blip>
          <a:srcRect b="0" l="0" r="0" t="0"/>
          <a:stretch/>
        </p:blipFill>
        <p:spPr>
          <a:xfrm>
            <a:off x="9331025" y="478264"/>
            <a:ext cx="9144001" cy="3986361"/>
          </a:xfrm>
          <a:prstGeom prst="rect">
            <a:avLst/>
          </a:prstGeom>
          <a:noFill/>
          <a:ln>
            <a:noFill/>
          </a:ln>
        </p:spPr>
      </p:pic>
      <p:grpSp>
        <p:nvGrpSpPr>
          <p:cNvPr id="182" name="Google Shape;182;p7"/>
          <p:cNvGrpSpPr/>
          <p:nvPr/>
        </p:nvGrpSpPr>
        <p:grpSpPr>
          <a:xfrm>
            <a:off x="4793672" y="758952"/>
            <a:ext cx="2461880" cy="560010"/>
            <a:chOff x="4010050" y="1507800"/>
            <a:chExt cx="4139700" cy="716400"/>
          </a:xfrm>
        </p:grpSpPr>
        <p:sp>
          <p:nvSpPr>
            <p:cNvPr id="183" name="Google Shape;183;p7"/>
            <p:cNvSpPr/>
            <p:nvPr/>
          </p:nvSpPr>
          <p:spPr>
            <a:xfrm>
              <a:off x="4010050" y="1507800"/>
              <a:ext cx="4139700" cy="716400"/>
            </a:xfrm>
            <a:prstGeom prst="rect">
              <a:avLst/>
            </a:prstGeom>
            <a:solidFill>
              <a:srgbClr val="C6A03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7"/>
            <p:cNvSpPr txBox="1"/>
            <p:nvPr/>
          </p:nvSpPr>
          <p:spPr>
            <a:xfrm>
              <a:off x="4010050" y="1682258"/>
              <a:ext cx="4139700" cy="3675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Open Sans"/>
                  <a:ea typeface="Open Sans"/>
                  <a:cs typeface="Open Sans"/>
                  <a:sym typeface="Open Sans"/>
                </a:rPr>
                <a:t>DESIGN THINGS RIGHT</a:t>
              </a:r>
              <a:endParaRPr b="1" i="0" sz="1200" u="none" cap="none" strike="noStrike">
                <a:solidFill>
                  <a:srgbClr val="FFFFFF"/>
                </a:solidFill>
                <a:latin typeface="Open Sans"/>
                <a:ea typeface="Open Sans"/>
                <a:cs typeface="Open Sans"/>
                <a:sym typeface="Open Sans"/>
              </a:endParaRPr>
            </a:p>
          </p:txBody>
        </p:sp>
      </p:grpSp>
      <p:cxnSp>
        <p:nvCxnSpPr>
          <p:cNvPr id="185" name="Google Shape;185;p7"/>
          <p:cNvCxnSpPr/>
          <p:nvPr/>
        </p:nvCxnSpPr>
        <p:spPr>
          <a:xfrm>
            <a:off x="1981295" y="3045124"/>
            <a:ext cx="1092900" cy="1080600"/>
          </a:xfrm>
          <a:prstGeom prst="straightConnector1">
            <a:avLst/>
          </a:prstGeom>
          <a:noFill/>
          <a:ln cap="flat" cmpd="sng" w="19050">
            <a:solidFill>
              <a:srgbClr val="46BDC6"/>
            </a:solidFill>
            <a:prstDash val="solid"/>
            <a:round/>
            <a:headEnd len="sm" w="sm" type="none"/>
            <a:tailEnd len="med" w="med" type="triangle"/>
          </a:ln>
        </p:spPr>
      </p:cxnSp>
      <p:cxnSp>
        <p:nvCxnSpPr>
          <p:cNvPr id="186" name="Google Shape;186;p7"/>
          <p:cNvCxnSpPr/>
          <p:nvPr/>
        </p:nvCxnSpPr>
        <p:spPr>
          <a:xfrm flipH="1" rot="10800000">
            <a:off x="1981284" y="1638734"/>
            <a:ext cx="1092900" cy="1080600"/>
          </a:xfrm>
          <a:prstGeom prst="straightConnector1">
            <a:avLst/>
          </a:prstGeom>
          <a:noFill/>
          <a:ln cap="flat" cmpd="sng" w="19050">
            <a:solidFill>
              <a:srgbClr val="46BDC6"/>
            </a:solidFill>
            <a:prstDash val="solid"/>
            <a:round/>
            <a:headEnd len="sm" w="sm" type="none"/>
            <a:tailEnd len="med" w="med" type="triangle"/>
          </a:ln>
        </p:spPr>
      </p:cxnSp>
      <p:cxnSp>
        <p:nvCxnSpPr>
          <p:cNvPr id="187" name="Google Shape;187;p7"/>
          <p:cNvCxnSpPr/>
          <p:nvPr/>
        </p:nvCxnSpPr>
        <p:spPr>
          <a:xfrm flipH="1">
            <a:off x="3136567" y="3035846"/>
            <a:ext cx="1092900" cy="1080600"/>
          </a:xfrm>
          <a:prstGeom prst="straightConnector1">
            <a:avLst/>
          </a:prstGeom>
          <a:noFill/>
          <a:ln cap="flat" cmpd="sng" w="19050">
            <a:solidFill>
              <a:srgbClr val="46BDC6"/>
            </a:solidFill>
            <a:prstDash val="solid"/>
            <a:round/>
            <a:headEnd len="sm" w="sm" type="none"/>
            <a:tailEnd len="med" w="med" type="triangle"/>
          </a:ln>
        </p:spPr>
      </p:cxnSp>
      <p:cxnSp>
        <p:nvCxnSpPr>
          <p:cNvPr id="188" name="Google Shape;188;p7"/>
          <p:cNvCxnSpPr/>
          <p:nvPr/>
        </p:nvCxnSpPr>
        <p:spPr>
          <a:xfrm rot="10800000">
            <a:off x="3136567" y="1641314"/>
            <a:ext cx="1092900" cy="1080600"/>
          </a:xfrm>
          <a:prstGeom prst="straightConnector1">
            <a:avLst/>
          </a:prstGeom>
          <a:noFill/>
          <a:ln cap="flat" cmpd="sng" w="19050">
            <a:solidFill>
              <a:srgbClr val="46BDC6"/>
            </a:solidFill>
            <a:prstDash val="solid"/>
            <a:round/>
            <a:headEnd len="sm" w="sm" type="none"/>
            <a:tailEnd len="med" w="med" type="triangle"/>
          </a:ln>
        </p:spPr>
      </p:cxnSp>
      <p:cxnSp>
        <p:nvCxnSpPr>
          <p:cNvPr id="189" name="Google Shape;189;p7"/>
          <p:cNvCxnSpPr/>
          <p:nvPr/>
        </p:nvCxnSpPr>
        <p:spPr>
          <a:xfrm>
            <a:off x="4900812" y="3030293"/>
            <a:ext cx="1092900" cy="1080600"/>
          </a:xfrm>
          <a:prstGeom prst="straightConnector1">
            <a:avLst/>
          </a:prstGeom>
          <a:noFill/>
          <a:ln cap="flat" cmpd="sng" w="19050">
            <a:solidFill>
              <a:srgbClr val="C6A03F"/>
            </a:solidFill>
            <a:prstDash val="solid"/>
            <a:round/>
            <a:headEnd len="sm" w="sm" type="none"/>
            <a:tailEnd len="med" w="med" type="triangle"/>
          </a:ln>
        </p:spPr>
      </p:cxnSp>
      <p:cxnSp>
        <p:nvCxnSpPr>
          <p:cNvPr id="190" name="Google Shape;190;p7"/>
          <p:cNvCxnSpPr/>
          <p:nvPr/>
        </p:nvCxnSpPr>
        <p:spPr>
          <a:xfrm flipH="1" rot="10800000">
            <a:off x="4900801" y="1623904"/>
            <a:ext cx="1092900" cy="1080600"/>
          </a:xfrm>
          <a:prstGeom prst="straightConnector1">
            <a:avLst/>
          </a:prstGeom>
          <a:noFill/>
          <a:ln cap="flat" cmpd="sng" w="19050">
            <a:solidFill>
              <a:srgbClr val="C6A03F"/>
            </a:solidFill>
            <a:prstDash val="solid"/>
            <a:round/>
            <a:headEnd len="sm" w="sm" type="none"/>
            <a:tailEnd len="med" w="med" type="triangle"/>
          </a:ln>
        </p:spPr>
      </p:cxnSp>
      <p:cxnSp>
        <p:nvCxnSpPr>
          <p:cNvPr id="191" name="Google Shape;191;p7"/>
          <p:cNvCxnSpPr/>
          <p:nvPr/>
        </p:nvCxnSpPr>
        <p:spPr>
          <a:xfrm flipH="1">
            <a:off x="6056084" y="3021016"/>
            <a:ext cx="1092900" cy="1080600"/>
          </a:xfrm>
          <a:prstGeom prst="straightConnector1">
            <a:avLst/>
          </a:prstGeom>
          <a:noFill/>
          <a:ln cap="flat" cmpd="sng" w="19050">
            <a:solidFill>
              <a:srgbClr val="C6A03F"/>
            </a:solidFill>
            <a:prstDash val="solid"/>
            <a:round/>
            <a:headEnd len="sm" w="sm" type="none"/>
            <a:tailEnd len="med" w="med" type="triangle"/>
          </a:ln>
        </p:spPr>
      </p:cxnSp>
      <p:cxnSp>
        <p:nvCxnSpPr>
          <p:cNvPr id="192" name="Google Shape;192;p7"/>
          <p:cNvCxnSpPr/>
          <p:nvPr/>
        </p:nvCxnSpPr>
        <p:spPr>
          <a:xfrm rot="10800000">
            <a:off x="6056084" y="1626484"/>
            <a:ext cx="1092900" cy="1080600"/>
          </a:xfrm>
          <a:prstGeom prst="straightConnector1">
            <a:avLst/>
          </a:prstGeom>
          <a:noFill/>
          <a:ln cap="flat" cmpd="sng" w="19050">
            <a:solidFill>
              <a:srgbClr val="C6A03F"/>
            </a:solidFill>
            <a:prstDash val="solid"/>
            <a:round/>
            <a:headEnd len="sm" w="sm" type="none"/>
            <a:tailEnd len="med" w="med" type="triangle"/>
          </a:ln>
        </p:spPr>
      </p:cxnSp>
      <p:grpSp>
        <p:nvGrpSpPr>
          <p:cNvPr id="193" name="Google Shape;193;p7"/>
          <p:cNvGrpSpPr/>
          <p:nvPr/>
        </p:nvGrpSpPr>
        <p:grpSpPr>
          <a:xfrm>
            <a:off x="4900487" y="2724147"/>
            <a:ext cx="1038441" cy="311824"/>
            <a:chOff x="4739375" y="2636563"/>
            <a:chExt cx="1157038" cy="347437"/>
          </a:xfrm>
        </p:grpSpPr>
        <p:sp>
          <p:nvSpPr>
            <p:cNvPr id="194" name="Google Shape;194;p7"/>
            <p:cNvSpPr/>
            <p:nvPr/>
          </p:nvSpPr>
          <p:spPr>
            <a:xfrm>
              <a:off x="4739375" y="2636563"/>
              <a:ext cx="1143000" cy="347400"/>
            </a:xfrm>
            <a:prstGeom prst="rect">
              <a:avLst/>
            </a:prstGeom>
            <a:solidFill>
              <a:srgbClr val="C6A03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7"/>
            <p:cNvSpPr txBox="1"/>
            <p:nvPr/>
          </p:nvSpPr>
          <p:spPr>
            <a:xfrm>
              <a:off x="4753413" y="2636600"/>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DESIGN</a:t>
              </a:r>
              <a:endParaRPr b="0" i="0" sz="1200" u="none" cap="none" strike="noStrike">
                <a:solidFill>
                  <a:srgbClr val="FFFFFF"/>
                </a:solidFill>
                <a:latin typeface="Open Sans SemiBold"/>
                <a:ea typeface="Open Sans SemiBold"/>
                <a:cs typeface="Open Sans SemiBold"/>
                <a:sym typeface="Open Sans SemiBold"/>
              </a:endParaRPr>
            </a:p>
          </p:txBody>
        </p:sp>
      </p:grpSp>
      <p:grpSp>
        <p:nvGrpSpPr>
          <p:cNvPr id="196" name="Google Shape;196;p7"/>
          <p:cNvGrpSpPr/>
          <p:nvPr/>
        </p:nvGrpSpPr>
        <p:grpSpPr>
          <a:xfrm>
            <a:off x="6122893" y="2724080"/>
            <a:ext cx="1025853" cy="311802"/>
            <a:chOff x="6101388" y="2636488"/>
            <a:chExt cx="1143012" cy="347412"/>
          </a:xfrm>
        </p:grpSpPr>
        <p:sp>
          <p:nvSpPr>
            <p:cNvPr id="197" name="Google Shape;197;p7"/>
            <p:cNvSpPr/>
            <p:nvPr/>
          </p:nvSpPr>
          <p:spPr>
            <a:xfrm>
              <a:off x="6101400" y="2636488"/>
              <a:ext cx="1143000" cy="347400"/>
            </a:xfrm>
            <a:prstGeom prst="rect">
              <a:avLst/>
            </a:prstGeom>
            <a:solidFill>
              <a:srgbClr val="C6A03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7"/>
            <p:cNvSpPr txBox="1"/>
            <p:nvPr/>
          </p:nvSpPr>
          <p:spPr>
            <a:xfrm>
              <a:off x="6101388" y="2636500"/>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DELIVER</a:t>
              </a:r>
              <a:endParaRPr b="0" i="0" sz="1200" u="none" cap="none" strike="noStrike">
                <a:solidFill>
                  <a:srgbClr val="FFFFFF"/>
                </a:solidFill>
                <a:latin typeface="Open Sans SemiBold"/>
                <a:ea typeface="Open Sans SemiBold"/>
                <a:cs typeface="Open Sans SemiBold"/>
                <a:sym typeface="Open Sans SemiBold"/>
              </a:endParaRPr>
            </a:p>
          </p:txBody>
        </p:sp>
      </p:grpSp>
      <p:sp>
        <p:nvSpPr>
          <p:cNvPr id="199" name="Google Shape;199;p7"/>
          <p:cNvSpPr/>
          <p:nvPr/>
        </p:nvSpPr>
        <p:spPr>
          <a:xfrm>
            <a:off x="0" y="0"/>
            <a:ext cx="3074100" cy="5143500"/>
          </a:xfrm>
          <a:prstGeom prst="rect">
            <a:avLst/>
          </a:prstGeom>
          <a:solidFill>
            <a:srgbClr val="FFFFFF">
              <a:alpha val="8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200" name="Google Shape;200;p7"/>
          <p:cNvGrpSpPr/>
          <p:nvPr/>
        </p:nvGrpSpPr>
        <p:grpSpPr>
          <a:xfrm>
            <a:off x="1834979" y="765016"/>
            <a:ext cx="2471909" cy="547807"/>
            <a:chOff x="-10700" y="1432900"/>
            <a:chExt cx="4277400" cy="791400"/>
          </a:xfrm>
        </p:grpSpPr>
        <p:sp>
          <p:nvSpPr>
            <p:cNvPr id="201" name="Google Shape;201;p7"/>
            <p:cNvSpPr/>
            <p:nvPr/>
          </p:nvSpPr>
          <p:spPr>
            <a:xfrm>
              <a:off x="-10700" y="1432900"/>
              <a:ext cx="4277400" cy="791400"/>
            </a:xfrm>
            <a:prstGeom prst="rect">
              <a:avLst/>
            </a:prstGeom>
            <a:solidFill>
              <a:srgbClr val="46B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7"/>
            <p:cNvSpPr txBox="1"/>
            <p:nvPr/>
          </p:nvSpPr>
          <p:spPr>
            <a:xfrm>
              <a:off x="-10700" y="1625650"/>
              <a:ext cx="4277400" cy="405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Open Sans"/>
                  <a:ea typeface="Open Sans"/>
                  <a:cs typeface="Open Sans"/>
                  <a:sym typeface="Open Sans"/>
                </a:rPr>
                <a:t>DESIGN THE RIGHT THING</a:t>
              </a:r>
              <a:endParaRPr b="1" i="0" sz="1200" u="none" cap="none" strike="noStrike">
                <a:solidFill>
                  <a:srgbClr val="FFFFFF"/>
                </a:solidFill>
                <a:latin typeface="Open Sans"/>
                <a:ea typeface="Open Sans"/>
                <a:cs typeface="Open Sans"/>
                <a:sym typeface="Open Sans"/>
              </a:endParaRPr>
            </a:p>
          </p:txBody>
        </p:sp>
      </p:grpSp>
      <p:grpSp>
        <p:nvGrpSpPr>
          <p:cNvPr id="203" name="Google Shape;203;p7"/>
          <p:cNvGrpSpPr/>
          <p:nvPr/>
        </p:nvGrpSpPr>
        <p:grpSpPr>
          <a:xfrm>
            <a:off x="224661" y="2454580"/>
            <a:ext cx="2865504" cy="870841"/>
            <a:chOff x="1486264" y="2636572"/>
            <a:chExt cx="2634704" cy="800700"/>
          </a:xfrm>
        </p:grpSpPr>
        <p:sp>
          <p:nvSpPr>
            <p:cNvPr id="204" name="Google Shape;204;p7"/>
            <p:cNvSpPr/>
            <p:nvPr/>
          </p:nvSpPr>
          <p:spPr>
            <a:xfrm>
              <a:off x="1486264" y="2636572"/>
              <a:ext cx="2634600" cy="800700"/>
            </a:xfrm>
            <a:prstGeom prst="rect">
              <a:avLst/>
            </a:prstGeom>
            <a:solidFill>
              <a:srgbClr val="46BDC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7"/>
            <p:cNvSpPr txBox="1"/>
            <p:nvPr/>
          </p:nvSpPr>
          <p:spPr>
            <a:xfrm>
              <a:off x="1486368" y="2787383"/>
              <a:ext cx="2634600" cy="4428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Open Sans SemiBold"/>
                  <a:ea typeface="Open Sans SemiBold"/>
                  <a:cs typeface="Open Sans SemiBold"/>
                  <a:sym typeface="Open Sans SemiBold"/>
                </a:rPr>
                <a:t>DEFINE</a:t>
              </a:r>
              <a:endParaRPr b="0" i="0" sz="3000" u="none" cap="none" strike="noStrike">
                <a:solidFill>
                  <a:srgbClr val="FFFFFF"/>
                </a:solidFill>
                <a:latin typeface="Open Sans SemiBold"/>
                <a:ea typeface="Open Sans SemiBold"/>
                <a:cs typeface="Open Sans SemiBold"/>
                <a:sym typeface="Open Sans SemiBold"/>
              </a:endParaRPr>
            </a:p>
          </p:txBody>
        </p:sp>
      </p:grpSp>
      <p:sp>
        <p:nvSpPr>
          <p:cNvPr id="206" name="Google Shape;206;p7"/>
          <p:cNvSpPr/>
          <p:nvPr/>
        </p:nvSpPr>
        <p:spPr>
          <a:xfrm>
            <a:off x="4544650" y="0"/>
            <a:ext cx="4599300" cy="5143500"/>
          </a:xfrm>
          <a:prstGeom prst="rect">
            <a:avLst/>
          </a:prstGeom>
          <a:solidFill>
            <a:srgbClr val="FFFFFF">
              <a:alpha val="8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07" name="Google Shape;207;p7"/>
          <p:cNvSpPr/>
          <p:nvPr/>
        </p:nvSpPr>
        <p:spPr>
          <a:xfrm>
            <a:off x="4426211" y="2770225"/>
            <a:ext cx="220200" cy="219600"/>
          </a:xfrm>
          <a:prstGeom prst="ellipse">
            <a:avLst/>
          </a:prstGeom>
          <a:solidFill>
            <a:srgbClr val="FFFFFF"/>
          </a:solidFill>
          <a:ln cap="flat" cmpd="sng" w="762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7"/>
          <p:cNvSpPr txBox="1"/>
          <p:nvPr>
            <p:ph idx="1" type="subTitle"/>
          </p:nvPr>
        </p:nvSpPr>
        <p:spPr>
          <a:xfrm>
            <a:off x="0" y="4738701"/>
            <a:ext cx="9144000" cy="405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 sz="1400">
                <a:latin typeface="Open Sans Light"/>
                <a:ea typeface="Open Sans Light"/>
                <a:cs typeface="Open Sans Light"/>
                <a:sym typeface="Open Sans Light"/>
              </a:rPr>
              <a:t>Huang | McFarlane | Paulino | Tobias</a:t>
            </a:r>
            <a:endParaRPr sz="1400">
              <a:latin typeface="Open Sans Light"/>
              <a:ea typeface="Open Sans Light"/>
              <a:cs typeface="Open Sans Light"/>
              <a:sym typeface="Open Sans Light"/>
            </a:endParaRPr>
          </a:p>
        </p:txBody>
      </p:sp>
      <p:sp>
        <p:nvSpPr>
          <p:cNvPr id="209" name="Google Shape;209;p7"/>
          <p:cNvSpPr txBox="1"/>
          <p:nvPr/>
        </p:nvSpPr>
        <p:spPr>
          <a:xfrm>
            <a:off x="4969225" y="2171500"/>
            <a:ext cx="2961000" cy="14370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400"/>
              </a:spcBef>
              <a:spcAft>
                <a:spcPts val="0"/>
              </a:spcAft>
              <a:buClr>
                <a:schemeClr val="dk1"/>
              </a:buClr>
              <a:buSzPts val="2000"/>
              <a:buFont typeface="Open Sans"/>
              <a:buChar char="●"/>
            </a:pPr>
            <a:r>
              <a:rPr b="1" i="0" lang="en" sz="2000" u="none" cap="none" strike="noStrike">
                <a:solidFill>
                  <a:schemeClr val="dk1"/>
                </a:solidFill>
                <a:latin typeface="Open Sans"/>
                <a:ea typeface="Open Sans"/>
                <a:cs typeface="Open Sans"/>
                <a:sym typeface="Open Sans"/>
              </a:rPr>
              <a:t>Affinity Map</a:t>
            </a:r>
            <a:endParaRPr b="1" i="0" sz="2000" u="none" cap="none" strike="noStrike">
              <a:solidFill>
                <a:schemeClr val="dk1"/>
              </a:solidFill>
              <a:latin typeface="Open Sans"/>
              <a:ea typeface="Open Sans"/>
              <a:cs typeface="Open Sans"/>
              <a:sym typeface="Open Sans"/>
            </a:endParaRPr>
          </a:p>
          <a:p>
            <a:pPr indent="-355600" lvl="0" marL="457200" marR="0" rtl="0" algn="l">
              <a:lnSpc>
                <a:spcPct val="100000"/>
              </a:lnSpc>
              <a:spcBef>
                <a:spcPts val="1200"/>
              </a:spcBef>
              <a:spcAft>
                <a:spcPts val="0"/>
              </a:spcAft>
              <a:buClr>
                <a:schemeClr val="dk1"/>
              </a:buClr>
              <a:buSzPts val="2000"/>
              <a:buFont typeface="Arial"/>
              <a:buChar char="●"/>
            </a:pPr>
            <a:r>
              <a:rPr b="1" i="0" lang="en" sz="2000" u="none" cap="none" strike="noStrike">
                <a:solidFill>
                  <a:schemeClr val="dk1"/>
                </a:solidFill>
                <a:latin typeface="Open Sans"/>
                <a:ea typeface="Open Sans"/>
                <a:cs typeface="Open Sans"/>
                <a:sym typeface="Open Sans"/>
              </a:rPr>
              <a:t>User Persona</a:t>
            </a:r>
            <a:endParaRPr b="1" i="0" sz="2000" u="none" cap="none" strike="noStrike">
              <a:solidFill>
                <a:schemeClr val="dk1"/>
              </a:solidFill>
              <a:latin typeface="Open Sans"/>
              <a:ea typeface="Open Sans"/>
              <a:cs typeface="Open Sans"/>
              <a:sym typeface="Open Sans"/>
            </a:endParaRPr>
          </a:p>
          <a:p>
            <a:pPr indent="-355600" lvl="0" marL="457200" marR="0" rtl="0" algn="l">
              <a:lnSpc>
                <a:spcPct val="100000"/>
              </a:lnSpc>
              <a:spcBef>
                <a:spcPts val="1200"/>
              </a:spcBef>
              <a:spcAft>
                <a:spcPts val="200"/>
              </a:spcAft>
              <a:buClr>
                <a:schemeClr val="dk1"/>
              </a:buClr>
              <a:buSzPts val="2000"/>
              <a:buFont typeface="Open Sans"/>
              <a:buChar char="●"/>
            </a:pPr>
            <a:r>
              <a:rPr b="1" i="0" lang="en" sz="2000" u="none" cap="none" strike="noStrike">
                <a:solidFill>
                  <a:schemeClr val="dk1"/>
                </a:solidFill>
                <a:latin typeface="Open Sans"/>
                <a:ea typeface="Open Sans"/>
                <a:cs typeface="Open Sans"/>
                <a:sym typeface="Open Sans"/>
              </a:rPr>
              <a:t>User Journey Map</a:t>
            </a:r>
            <a:endParaRPr b="1" i="0" sz="2000" u="none" cap="none" strike="noStrike">
              <a:solidFill>
                <a:schemeClr val="dk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8"/>
          <p:cNvSpPr txBox="1"/>
          <p:nvPr>
            <p:ph idx="1" type="subTitle"/>
          </p:nvPr>
        </p:nvSpPr>
        <p:spPr>
          <a:xfrm>
            <a:off x="391950" y="0"/>
            <a:ext cx="8360100" cy="914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latin typeface="Cormorant Garamond SemiBold"/>
                <a:ea typeface="Cormorant Garamond SemiBold"/>
                <a:cs typeface="Cormorant Garamond SemiBold"/>
                <a:sym typeface="Cormorant Garamond SemiBold"/>
              </a:rPr>
              <a:t>Affinity Map | </a:t>
            </a:r>
            <a:r>
              <a:rPr lang="en" sz="3000">
                <a:latin typeface="Open Sans SemiBold"/>
                <a:ea typeface="Open Sans SemiBold"/>
                <a:cs typeface="Open Sans SemiBold"/>
                <a:sym typeface="Open Sans SemiBold"/>
              </a:rPr>
              <a:t>Step 1</a:t>
            </a:r>
            <a:endParaRPr sz="3000">
              <a:latin typeface="Open Sans SemiBold"/>
              <a:ea typeface="Open Sans SemiBold"/>
              <a:cs typeface="Open Sans SemiBold"/>
              <a:sym typeface="Open Sans SemiBold"/>
            </a:endParaRPr>
          </a:p>
        </p:txBody>
      </p:sp>
      <p:pic>
        <p:nvPicPr>
          <p:cNvPr id="215" name="Google Shape;215;p8"/>
          <p:cNvPicPr preferRelativeResize="0"/>
          <p:nvPr/>
        </p:nvPicPr>
        <p:blipFill rotWithShape="1">
          <a:blip r:embed="rId3">
            <a:alphaModFix/>
          </a:blip>
          <a:srcRect b="0" l="0" r="0" t="0"/>
          <a:stretch/>
        </p:blipFill>
        <p:spPr>
          <a:xfrm>
            <a:off x="1174925" y="2083162"/>
            <a:ext cx="1111575" cy="1434274"/>
          </a:xfrm>
          <a:prstGeom prst="rect">
            <a:avLst/>
          </a:prstGeom>
          <a:noFill/>
          <a:ln>
            <a:noFill/>
          </a:ln>
        </p:spPr>
      </p:pic>
      <p:pic>
        <p:nvPicPr>
          <p:cNvPr id="216" name="Google Shape;216;p8"/>
          <p:cNvPicPr preferRelativeResize="0"/>
          <p:nvPr/>
        </p:nvPicPr>
        <p:blipFill rotWithShape="1">
          <a:blip r:embed="rId4">
            <a:alphaModFix/>
          </a:blip>
          <a:srcRect b="0" l="0" r="0" t="0"/>
          <a:stretch/>
        </p:blipFill>
        <p:spPr>
          <a:xfrm>
            <a:off x="4867525" y="295150"/>
            <a:ext cx="2487675" cy="4553199"/>
          </a:xfrm>
          <a:prstGeom prst="rect">
            <a:avLst/>
          </a:prstGeom>
          <a:noFill/>
          <a:ln cap="flat" cmpd="sng" w="38100">
            <a:solidFill>
              <a:srgbClr val="46BDC6"/>
            </a:solidFill>
            <a:prstDash val="solid"/>
            <a:round/>
            <a:headEnd len="sm" w="sm" type="none"/>
            <a:tailEnd len="sm" w="sm" type="none"/>
          </a:ln>
        </p:spPr>
      </p:pic>
      <p:sp>
        <p:nvSpPr>
          <p:cNvPr id="217" name="Google Shape;217;p8"/>
          <p:cNvSpPr txBox="1"/>
          <p:nvPr/>
        </p:nvSpPr>
        <p:spPr>
          <a:xfrm>
            <a:off x="1006725" y="3669688"/>
            <a:ext cx="2722500" cy="64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1 User Interview</a:t>
            </a:r>
            <a:endParaRPr b="1" i="0" sz="2400" u="none" cap="none" strike="noStrike">
              <a:solidFill>
                <a:srgbClr val="000000"/>
              </a:solidFill>
              <a:latin typeface="Arial"/>
              <a:ea typeface="Arial"/>
              <a:cs typeface="Arial"/>
              <a:sym typeface="Arial"/>
            </a:endParaRPr>
          </a:p>
        </p:txBody>
      </p:sp>
      <p:pic>
        <p:nvPicPr>
          <p:cNvPr id="218" name="Google Shape;218;p8"/>
          <p:cNvPicPr preferRelativeResize="0"/>
          <p:nvPr/>
        </p:nvPicPr>
        <p:blipFill rotWithShape="1">
          <a:blip r:embed="rId5">
            <a:alphaModFix/>
          </a:blip>
          <a:srcRect b="0" l="0" r="0" t="0"/>
          <a:stretch/>
        </p:blipFill>
        <p:spPr>
          <a:xfrm>
            <a:off x="2051900" y="1271613"/>
            <a:ext cx="1677325" cy="1215550"/>
          </a:xfrm>
          <a:prstGeom prst="rect">
            <a:avLst/>
          </a:prstGeom>
          <a:noFill/>
          <a:ln>
            <a:noFill/>
          </a:ln>
        </p:spPr>
      </p:pic>
      <p:grpSp>
        <p:nvGrpSpPr>
          <p:cNvPr id="219" name="Google Shape;219;p8"/>
          <p:cNvGrpSpPr/>
          <p:nvPr/>
        </p:nvGrpSpPr>
        <p:grpSpPr>
          <a:xfrm flipH="1">
            <a:off x="7580376" y="118853"/>
            <a:ext cx="1347866" cy="676693"/>
            <a:chOff x="8075465" y="180431"/>
            <a:chExt cx="1532188" cy="767400"/>
          </a:xfrm>
        </p:grpSpPr>
        <p:sp>
          <p:nvSpPr>
            <p:cNvPr id="220" name="Google Shape;220;p8"/>
            <p:cNvSpPr/>
            <p:nvPr/>
          </p:nvSpPr>
          <p:spPr>
            <a:xfrm>
              <a:off x="8075465" y="180431"/>
              <a:ext cx="775500" cy="767400"/>
            </a:xfrm>
            <a:prstGeom prst="diamond">
              <a:avLst/>
            </a:prstGeom>
            <a:noFill/>
            <a:ln cap="flat" cmpd="sng" w="76200">
              <a:solidFill>
                <a:srgbClr val="46BD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1" name="Google Shape;221;p8"/>
            <p:cNvGrpSpPr/>
            <p:nvPr/>
          </p:nvGrpSpPr>
          <p:grpSpPr>
            <a:xfrm>
              <a:off x="8464649" y="390435"/>
              <a:ext cx="1143004" cy="347400"/>
              <a:chOff x="2629260" y="2636557"/>
              <a:chExt cx="1143004" cy="347400"/>
            </a:xfrm>
          </p:grpSpPr>
          <p:sp>
            <p:nvSpPr>
              <p:cNvPr id="222" name="Google Shape;222;p8"/>
              <p:cNvSpPr/>
              <p:nvPr/>
            </p:nvSpPr>
            <p:spPr>
              <a:xfrm>
                <a:off x="2629264" y="2636557"/>
                <a:ext cx="1143000" cy="347400"/>
              </a:xfrm>
              <a:prstGeom prst="rect">
                <a:avLst/>
              </a:prstGeom>
              <a:solidFill>
                <a:srgbClr val="46BDC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8"/>
              <p:cNvSpPr txBox="1"/>
              <p:nvPr/>
            </p:nvSpPr>
            <p:spPr>
              <a:xfrm>
                <a:off x="2629260" y="2636557"/>
                <a:ext cx="1143000" cy="347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Open Sans SemiBold"/>
                    <a:ea typeface="Open Sans SemiBold"/>
                    <a:cs typeface="Open Sans SemiBold"/>
                    <a:sym typeface="Open Sans SemiBold"/>
                  </a:rPr>
                  <a:t>DEFINE</a:t>
                </a:r>
                <a:endParaRPr b="0" i="0" sz="1200" u="none" cap="none" strike="noStrike">
                  <a:solidFill>
                    <a:srgbClr val="FFFFFF"/>
                  </a:solidFill>
                  <a:latin typeface="Open Sans SemiBold"/>
                  <a:ea typeface="Open Sans SemiBold"/>
                  <a:cs typeface="Open Sans SemiBold"/>
                  <a:sym typeface="Open Sans SemiBold"/>
                </a:endParaRPr>
              </a:p>
            </p:txBody>
          </p:sp>
        </p:grpSp>
      </p:grpSp>
      <p:sp>
        <p:nvSpPr>
          <p:cNvPr id="224" name="Google Shape;224;p8"/>
          <p:cNvSpPr/>
          <p:nvPr/>
        </p:nvSpPr>
        <p:spPr>
          <a:xfrm>
            <a:off x="3987750" y="2083150"/>
            <a:ext cx="654600" cy="646200"/>
          </a:xfrm>
          <a:prstGeom prst="mathEqual">
            <a:avLst>
              <a:gd fmla="val 23520" name="adj1"/>
              <a:gd fmla="val 1176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p="http://schemas.openxmlformats.org/presentationml/2006/main" xmlns:a="http://schemas.openxmlformats.org/drawingml/2006/main" xmlns:ahyp="http://schemas.microsoft.com/office/drawing/2018/hyperlinkcolor" xmlns:c="http://schemas.openxmlformats.org/drawingml/2006/chart" xmlns:com="http://schemas.openxmlformats.org/drawingml/2006/compatibility" xmlns:dgm="http://schemas.openxmlformats.org/drawingml/2006/diagram" xmlns:mc="http://schemas.openxmlformats.org/markup-compatibility/2006" xmlns:mv="urn:schemas-microsoft-com:mac:vml" xmlns:o="urn:schemas-microsoft-com:office:office" xmlns:p14="http://schemas.microsoft.com/office/powerpoint/2010/main" xmlns:p15="http://schemas.microsoft.com/office/powerpoint/2012/main" xmlns:pvml="urn:schemas-microsoft-com:office:powerpoint" xmlns:r="http://schemas.openxmlformats.org/officeDocument/2006/relationships" xmlns:v="urn:schemas-microsoft-com:vml">
  <p:cSld>
    <p:spTree>
      <p:nvGrpSpPr>
        <p:cNvPr id="228" name="Shape 228"/>
        <p:cNvGrpSpPr/>
        <p:nvPr/>
      </p:nvGrpSpPr>
      <p:grpSpPr>
        <a:xfrm>
          <a:off x="0" y="0"/>
          <a:ext cx="0" cy="0"/>
          <a:chOff x="0" y="0"/>
          <a:chExt cx="0" cy="0"/>
        </a:xfrm>
      </p:grpSpPr>
      <p:pic>
        <p:nvPicPr>
          <p:cNvPr id="229" name="Google Shape;229;p9"/>
          <p:cNvPicPr preferRelativeResize="0"/>
          <p:nvPr/>
        </p:nvPicPr>
        <p:blipFill rotWithShape="1">
          <a:blip r:embed="rId3">
            <a:alphaModFix/>
          </a:blip>
          <a:srcRect b="-11" r="-3"/>
          <a:stretch/>
        </p:blipFill>
        <p:spPr>
          <a:xfrm>
            <a:off x="0" y="0"/>
            <a:ext cx="9144001" cy="5143499"/>
          </a:xfrm>
          <a:prstGeom prst="rect">
            <a:avLst/>
          </a:prstGeom>
          <a:noFill/>
          <a:ln>
            <a:noFill/>
          </a:ln>
        </p:spPr>
      </p:pic>
      <p:sp>
        <p:nvSpPr>
          <p:cNvPr id="230" name="Google Shape;230;p9"/>
          <p:cNvSpPr txBox="1"/>
          <p:nvPr>
            <p:ph idx="1" type="subTitle"/>
          </p:nvPr>
        </p:nvSpPr>
        <p:spPr>
          <a:xfrm>
            <a:off x="391950" y="0"/>
            <a:ext cx="8360100" cy="914400"/>
          </a:xfrm>
          <a:prstGeom prst="rect">
            <a:avLst/>
          </a:prstGeom>
          <a:no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sz="3000">
                <a:latin typeface="Cormorant Garamond SemiBold"/>
                <a:ea typeface="Cormorant Garamond SemiBold"/>
                <a:cs typeface="Cormorant Garamond SemiBold"/>
                <a:sym typeface="Cormorant Garamond SemiBold"/>
              </a:rPr>
              <a:t>Affinity Map | </a:t>
            </a:r>
            <a:r>
              <a:rPr lang="en" sz="3000">
                <a:latin typeface="Open Sans SemiBold"/>
                <a:ea typeface="Open Sans SemiBold"/>
                <a:cs typeface="Open Sans SemiBold"/>
                <a:sym typeface="Open Sans SemiBold"/>
              </a:rPr>
              <a:t>Step 1</a:t>
            </a:r>
            <a:endParaRPr sz="3000">
              <a:latin typeface="Cormorant Garamond SemiBold"/>
              <a:ea typeface="Cormorant Garamond SemiBold"/>
              <a:cs typeface="Cormorant Garamond SemiBold"/>
              <a:sym typeface="Cormorant Garamond SemiBold"/>
            </a:endParaRPr>
          </a:p>
        </p:txBody>
      </p:sp>
      <p:grpSp>
        <p:nvGrpSpPr>
          <p:cNvPr id="231" name="Google Shape;231;p9"/>
          <p:cNvGrpSpPr/>
          <p:nvPr/>
        </p:nvGrpSpPr>
        <p:grpSpPr>
          <a:xfrm flipH="1">
            <a:off x="7580376" y="118853"/>
            <a:ext cx="1347866" cy="676693"/>
            <a:chOff x="8075465" y="180431"/>
            <a:chExt cx="1532188" cy="767400"/>
          </a:xfrm>
        </p:grpSpPr>
        <p:sp>
          <p:nvSpPr>
            <p:cNvPr id="232" name="Google Shape;232;p9"/>
            <p:cNvSpPr/>
            <p:nvPr/>
          </p:nvSpPr>
          <p:spPr>
            <a:xfrm>
              <a:off x="8075465" y="180431"/>
              <a:ext cx="775500" cy="767400"/>
            </a:xfrm>
            <a:prstGeom prst="diamond">
              <a:avLst/>
            </a:prstGeom>
            <a:noFill/>
            <a:ln cap="flat" cmpd="sng" w="76200">
              <a:solidFill>
                <a:srgbClr val="46BDC6"/>
              </a:solidFill>
              <a:prstDash val="solid"/>
              <a:round/>
              <a:headEnd len="sm" type="none" w="sm"/>
              <a:tailEnd len="sm" type="none" w="sm"/>
            </a:ln>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grpSp>
          <p:nvGrpSpPr>
            <p:cNvPr id="233" name="Google Shape;233;p9"/>
            <p:cNvGrpSpPr/>
            <p:nvPr/>
          </p:nvGrpSpPr>
          <p:grpSpPr>
            <a:xfrm>
              <a:off x="8464649" y="390435"/>
              <a:ext cx="1143004" cy="347400"/>
              <a:chOff x="2629260" y="2636557"/>
              <a:chExt cx="1143004" cy="347400"/>
            </a:xfrm>
          </p:grpSpPr>
          <p:sp>
            <p:nvSpPr>
              <p:cNvPr id="234" name="Google Shape;234;p9"/>
              <p:cNvSpPr/>
              <p:nvPr/>
            </p:nvSpPr>
            <p:spPr>
              <a:xfrm>
                <a:off x="2629264" y="2636557"/>
                <a:ext cx="1143000" cy="347400"/>
              </a:xfrm>
              <a:prstGeom prst="rect">
                <a:avLst/>
              </a:prstGeom>
              <a:solidFill>
                <a:srgbClr val="46BDC6"/>
              </a:solid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t/>
                </a:r>
                <a:endParaRPr b="0" cap="none" i="0" strike="noStrike" sz="1400" u="none">
                  <a:solidFill>
                    <a:srgbClr val="000000"/>
                  </a:solidFill>
                  <a:latin typeface="Arial"/>
                  <a:ea typeface="Arial"/>
                  <a:cs typeface="Arial"/>
                  <a:sym typeface="Arial"/>
                </a:endParaRPr>
              </a:p>
            </p:txBody>
          </p:sp>
          <p:sp>
            <p:nvSpPr>
              <p:cNvPr id="235" name="Google Shape;235;p9"/>
              <p:cNvSpPr txBox="1"/>
              <p:nvPr/>
            </p:nvSpPr>
            <p:spPr>
              <a:xfrm>
                <a:off x="2629260" y="2636557"/>
                <a:ext cx="1143000" cy="347400"/>
              </a:xfrm>
              <a:prstGeom prst="rect">
                <a:avLst/>
              </a:prstGeom>
              <a:noFill/>
              <a:ln>
                <a:noFill/>
              </a:ln>
              <a:effectLst>
                <a:outerShdw algn="bl" blurRad="57150" dir="5400000" dist="19050" rotWithShape="0">
                  <a:srgbClr val="000000">
                    <a:alpha val="49803"/>
                  </a:srgbClr>
                </a:outerShdw>
              </a:effectLst>
            </p:spPr>
            <p:txBody>
              <a:bodyPr anchor="ctr" anchorCtr="0" bIns="91425" lIns="91425" rIns="91425" spcFirstLastPara="1" tIns="91425" wrap="square">
                <a:noAutofit/>
              </a:bodyPr>
              <a:lstStyle/>
              <a:p>
                <a:pPr algn="ctr" indent="0" lvl="0" marL="0" marR="0" rtl="0">
                  <a:lnSpc>
                    <a:spcPct val="100000"/>
                  </a:lnSpc>
                  <a:spcBef>
                    <a:spcPts val="0"/>
                  </a:spcBef>
                  <a:spcAft>
                    <a:spcPts val="0"/>
                  </a:spcAft>
                  <a:buClr>
                    <a:srgbClr val="000000"/>
                  </a:buClr>
                  <a:buSzPts val="1200"/>
                  <a:buFont typeface="Arial"/>
                  <a:buNone/>
                </a:pPr>
                <a:r>
                  <a:rPr b="0" cap="none" i="0" lang="en" strike="noStrike" sz="1200" u="none">
                    <a:solidFill>
                      <a:srgbClr val="FFFFFF"/>
                    </a:solidFill>
                    <a:latin typeface="Open Sans SemiBold"/>
                    <a:ea typeface="Open Sans SemiBold"/>
                    <a:cs typeface="Open Sans SemiBold"/>
                    <a:sym typeface="Open Sans SemiBold"/>
                  </a:rPr>
                  <a:t>DEFINE</a:t>
                </a:r>
                <a:endParaRPr b="0" cap="none" i="0" strike="noStrike" sz="1200" u="none">
                  <a:solidFill>
                    <a:srgbClr val="FFFFFF"/>
                  </a:solidFill>
                  <a:latin typeface="Open Sans SemiBold"/>
                  <a:ea typeface="Open Sans SemiBold"/>
                  <a:cs typeface="Open Sans SemiBold"/>
                  <a:sym typeface="Open Sans SemiBold"/>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16432523</vt:lpwstr>
  </property>
  <property fmtid="{D5CDD505-2E9C-101B-9397-08002B2CF9AE}" name="NXPowerLiteSettings" pid="3">
    <vt:lpwstr>F7000400038000</vt:lpwstr>
  </property>
  <property fmtid="{D5CDD505-2E9C-101B-9397-08002B2CF9AE}" name="NXPowerLiteVersion" pid="4">
    <vt:lpwstr>S9.1.2</vt:lpwstr>
  </property>
</Properties>
</file>